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334" r:id="rId3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0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4AD"/>
    <a:srgbClr val="014E6A"/>
    <a:srgbClr val="AE0203"/>
    <a:srgbClr val="711000"/>
    <a:srgbClr val="01431D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4171" autoAdjust="0"/>
  </p:normalViewPr>
  <p:slideViewPr>
    <p:cSldViewPr snapToGrid="0">
      <p:cViewPr varScale="1">
        <p:scale>
          <a:sx n="46" d="100"/>
          <a:sy n="46" d="100"/>
        </p:scale>
        <p:origin x="-1806" y="-90"/>
      </p:cViewPr>
      <p:guideLst>
        <p:guide orient="horz" pos="1274"/>
        <p:guide orient="horz" pos="535"/>
        <p:guide pos="771"/>
        <p:guide pos="68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latin typeface="+mn-e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fontAlgn="auto"/>
            <a:endParaRPr lang="zh-CN" altLang="en-US" dirty="0">
              <a:latin typeface="+mn-ea"/>
              <a:cs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>
              <a:latin typeface="+mn-ea"/>
              <a:cs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>
              <a:latin typeface="+mn-ea"/>
              <a:cs typeface="+mn-e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787727" y="3619499"/>
            <a:ext cx="7273974" cy="1056835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主讲人：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标题 1"/>
          <p:cNvSpPr txBox="1"/>
          <p:nvPr userDrawn="1"/>
        </p:nvSpPr>
        <p:spPr>
          <a:xfrm>
            <a:off x="1762653" y="728664"/>
            <a:ext cx="6682317" cy="770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z="3600" dirty="0" smtClean="0">
                <a:solidFill>
                  <a:schemeClr val="bg1"/>
                </a:solidFill>
              </a:rPr>
              <a:t>国家中小学课程资源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  <a:lvl2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2pPr>
            <a:lvl3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3pPr>
            <a:lvl4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4pPr>
            <a:lvl5pPr>
              <a:defRPr>
                <a:latin typeface="华文楷体" panose="02010600040101010101" pitchFamily="2" charset="-122"/>
                <a:ea typeface="华文楷体" panose="02010600040101010101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标题 1"/>
          <p:cNvSpPr txBox="1"/>
          <p:nvPr userDrawn="1"/>
        </p:nvSpPr>
        <p:spPr>
          <a:xfrm>
            <a:off x="110294" y="6210036"/>
            <a:ext cx="2641371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l"/>
            <a:r>
              <a:rPr lang="zh-CN" altLang="en-US" sz="2000" b="0" dirty="0" smtClean="0">
                <a:latin typeface="微软雅黑" panose="020B0503020204020204" charset="-122"/>
                <a:ea typeface="微软雅黑" panose="020B0503020204020204" charset="-122"/>
              </a:rPr>
              <a:t>初中道德与法治</a:t>
            </a:r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666" y="573617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标题 1"/>
          <p:cNvSpPr txBox="1"/>
          <p:nvPr userDrawn="1"/>
        </p:nvSpPr>
        <p:spPr>
          <a:xfrm>
            <a:off x="110294" y="6210036"/>
            <a:ext cx="2641371" cy="3968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l"/>
            <a:r>
              <a:rPr lang="zh-CN" altLang="en-US" sz="2000" b="0" dirty="0" smtClean="0">
                <a:latin typeface="微软雅黑" panose="020B0503020204020204" charset="-122"/>
                <a:ea typeface="微软雅黑" panose="020B0503020204020204" charset="-122"/>
              </a:rPr>
              <a:t>初中道德与法治</a:t>
            </a:r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4381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184593" y="2382057"/>
            <a:ext cx="10080625" cy="1006475"/>
          </a:xfrm>
        </p:spPr>
        <p:txBody>
          <a:bodyPr/>
          <a:lstStyle/>
          <a:p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合理利用网络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442408" y="2909454"/>
            <a:ext cx="1605280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zh-CN"/>
            </a:defPPr>
            <a:lvl1pPr>
              <a:defRPr sz="3000">
                <a:effectLst/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z="2800" dirty="0"/>
              <a:t>理性参与</a:t>
            </a:r>
            <a:endParaRPr lang="zh-CN" altLang="en-US" sz="2800" dirty="0"/>
          </a:p>
          <a:p>
            <a:r>
              <a:rPr lang="zh-CN" altLang="en-US" sz="2800" dirty="0"/>
              <a:t>网络生活</a:t>
            </a:r>
            <a:endParaRPr lang="zh-CN" altLang="en-US" sz="2800" dirty="0"/>
          </a:p>
        </p:txBody>
      </p:sp>
      <p:sp>
        <p:nvSpPr>
          <p:cNvPr id="2" name="左大括号 1"/>
          <p:cNvSpPr/>
          <p:nvPr/>
        </p:nvSpPr>
        <p:spPr>
          <a:xfrm>
            <a:off x="4152265" y="2245360"/>
            <a:ext cx="419735" cy="2282190"/>
          </a:xfrm>
          <a:prstGeom prst="leftBrac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552950" y="2909570"/>
            <a:ext cx="4297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不可沉溺于网络，要学会“信息节食”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572000" y="2245360"/>
            <a:ext cx="3047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不断提高媒介素养。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00575" y="3515995"/>
            <a:ext cx="3047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学会辨析网络信息。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07560" y="4142105"/>
            <a:ext cx="3908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</a:rPr>
              <a:t>恪守道德，遵守法律。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11369" y="3102055"/>
            <a:ext cx="447675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网络推动社会进步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25740" y="1285529"/>
            <a:ext cx="1706880" cy="5530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>
              <a:buNone/>
            </a:pP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温故知新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91049" y="2447155"/>
            <a:ext cx="3478933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网络丰富日常生活</a:t>
            </a:r>
            <a:endParaRPr lang="zh-CN" altLang="en-US" sz="28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79009" y="3800555"/>
            <a:ext cx="447675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网络是把双刃剑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9570" y="1106805"/>
            <a:ext cx="2360295" cy="563880"/>
          </a:xfrm>
        </p:spPr>
        <p:txBody>
          <a:bodyPr>
            <a:norm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小明的故事</a:t>
            </a:r>
            <a:r>
              <a:rPr lang="en-US" altLang="zh-CN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26250" y="981710"/>
            <a:ext cx="4430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</a:t>
            </a:r>
            <a:endParaRPr lang="zh-CN" altLang="en-US" sz="24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28925" y="4327525"/>
            <a:ext cx="64058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你如何看待小明奶奶和爸爸的观点？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3061335" y="2955925"/>
            <a:ext cx="5689600" cy="786765"/>
          </a:xfrm>
          <a:prstGeom prst="wedgeRoundRectCallout">
            <a:avLst>
              <a:gd name="adj1" fmla="val 55781"/>
              <a:gd name="adj2" fmla="val 592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4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有了网络，在公交车上也可以看新闻，发邮件，在线学习，可以充分利用时间。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3" name="圆角矩形标注 12"/>
          <p:cNvSpPr/>
          <p:nvPr/>
        </p:nvSpPr>
        <p:spPr>
          <a:xfrm>
            <a:off x="2760345" y="1670685"/>
            <a:ext cx="5408930" cy="977265"/>
          </a:xfrm>
          <a:prstGeom prst="wedgeRoundRectCallout">
            <a:avLst>
              <a:gd name="adj1" fmla="val -54434"/>
              <a:gd name="adj2" fmla="val 52079"/>
              <a:gd name="adj3" fmla="val 1666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24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孩子们回家后不是玩手机就是看电脑，网络彻底把孩子们从大人身边夺走了。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971598" y="5230437"/>
            <a:ext cx="4279438" cy="76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l"/>
            <a:r>
              <a:rPr lang="zh-CN" altLang="en-US" sz="30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理性参与网络生活。</a:t>
            </a:r>
            <a:endParaRPr lang="zh-CN" altLang="en-US" sz="30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24090" r="27842"/>
          <a:stretch>
            <a:fillRect/>
          </a:stretch>
        </p:blipFill>
        <p:spPr>
          <a:xfrm>
            <a:off x="1604645" y="2145030"/>
            <a:ext cx="875030" cy="1122045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rcRect l="9329" t="5959" r="13979" b="6624"/>
          <a:stretch>
            <a:fillRect/>
          </a:stretch>
        </p:blipFill>
        <p:spPr>
          <a:xfrm>
            <a:off x="9156700" y="2647950"/>
            <a:ext cx="798195" cy="12128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341313" y="2633483"/>
            <a:ext cx="4860578" cy="181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fontAlgn="auto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没时间看书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fontAlgn="auto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忘记打篮球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fontAlgn="auto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甚至没时间写作业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fontAlgn="auto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……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77152" y="4932814"/>
            <a:ext cx="704088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不可沉溺于网络，要学会</a:t>
            </a:r>
            <a:r>
              <a:rPr lang="en-US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“</a:t>
            </a: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信息节食</a:t>
            </a:r>
            <a:r>
              <a:rPr lang="en-US" altLang="zh-CN" sz="3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”</a:t>
            </a: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1792317" y="1318516"/>
            <a:ext cx="2360295" cy="563880"/>
          </a:xfrm>
        </p:spPr>
        <p:txBody>
          <a:bodyPr>
            <a:norm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小明的故事</a:t>
            </a:r>
            <a:r>
              <a:rPr lang="en-US" altLang="zh-CN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379345" y="2284095"/>
            <a:ext cx="7846695" cy="1383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indent="720090" fontAlgn="auto">
              <a:lnSpc>
                <a:spcPct val="100000"/>
              </a:lnSpc>
            </a:pPr>
            <a:r>
              <a:rPr lang="zh-CN" altLang="en-US" sz="28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疫情期间，小明看到网上说喝板蓝根颗粒能起到预防新冠肺炎的作用，觉得很有道理，认为可以帮助更多人，就立马转发。</a:t>
            </a:r>
            <a:endParaRPr lang="zh-CN" altLang="en-US" sz="28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60916" y="3862634"/>
            <a:ext cx="3535680" cy="11988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思考：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r>
              <a:rPr lang="zh-CN" altLang="en-US" sz="24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小明做得对吗？为什么？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r>
              <a:rPr lang="zh-CN" altLang="en-US" sz="24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                  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95046" y="4978179"/>
            <a:ext cx="3230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ClrTx/>
              <a:buSzTx/>
              <a:buNone/>
            </a:pPr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学会辨析网络信息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自觉抵制不良信息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1570760" y="1193436"/>
            <a:ext cx="2360295" cy="563880"/>
          </a:xfrm>
        </p:spPr>
        <p:txBody>
          <a:bodyPr>
            <a:norm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小明的故事</a:t>
            </a:r>
            <a:r>
              <a:rPr lang="en-US" altLang="zh-CN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 1"/>
          <p:cNvSpPr txBox="1"/>
          <p:nvPr>
            <p:custDataLst>
              <p:tags r:id="rId1"/>
            </p:custDataLst>
          </p:nvPr>
        </p:nvSpPr>
        <p:spPr>
          <a:xfrm>
            <a:off x="2059305" y="1394460"/>
            <a:ext cx="3903980" cy="569595"/>
          </a:xfrm>
          <a:prstGeom prst="rect">
            <a:avLst/>
          </a:prstGeom>
          <a:noFill/>
          <a:ln>
            <a:noFill/>
          </a:ln>
        </p:spPr>
        <p:txBody>
          <a:bodyPr wrap="square" bIns="0" rtlCol="0" anchor="ctr" anchorCtr="0">
            <a:no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教材</a:t>
            </a:r>
            <a:r>
              <a:rPr lang="en-US" altLang="zh-CN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18</a:t>
            </a:r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页 方法与技能 </a:t>
            </a:r>
            <a:endParaRPr lang="zh-CN" altLang="en-US" sz="3000" cap="all" spc="3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t="48355" b="30052"/>
          <a:stretch>
            <a:fillRect/>
          </a:stretch>
        </p:blipFill>
        <p:spPr>
          <a:xfrm>
            <a:off x="2905125" y="3037205"/>
            <a:ext cx="6102985" cy="666750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3" name="文本框 2"/>
          <p:cNvSpPr txBox="1"/>
          <p:nvPr/>
        </p:nvSpPr>
        <p:spPr>
          <a:xfrm>
            <a:off x="4350673" y="2153920"/>
            <a:ext cx="390080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学会辨别网络谣言</a:t>
            </a:r>
            <a:endParaRPr lang="zh-CN" altLang="en-US" sz="3000" cap="all" spc="3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73845" y="3704129"/>
            <a:ext cx="879475" cy="1198880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注意信息出处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99700" y="3704129"/>
            <a:ext cx="879475" cy="1198880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关注官方信息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91265" y="3719369"/>
            <a:ext cx="1130935" cy="1198880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对信息进行多方验证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71120" y="3704129"/>
            <a:ext cx="879475" cy="1198880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辨别信息内容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93165" y="3709209"/>
            <a:ext cx="879475" cy="1198880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向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他人求助</a:t>
            </a:r>
            <a:endParaRPr lang="zh-CN" altLang="en-US" sz="24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8" grpId="0" bldLvl="0" animBg="1"/>
      <p:bldP spid="9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98270" y="1149985"/>
            <a:ext cx="7400290" cy="736600"/>
          </a:xfrm>
        </p:spPr>
        <p:txBody>
          <a:bodyPr/>
          <a:lstStyle/>
          <a:p>
            <a:pPr algn="l"/>
            <a:r>
              <a:rPr lang="zh-CN" altLang="en-US" sz="30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教材</a:t>
            </a:r>
            <a:r>
              <a:rPr lang="en-US" altLang="zh-CN" sz="30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17</a:t>
            </a:r>
            <a:r>
              <a:rPr lang="zh-CN" altLang="en-US" sz="30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页 相关链接</a:t>
            </a:r>
            <a:endParaRPr lang="zh-CN" altLang="en-US" sz="30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l="4667" t="30765" r="4944" b="24420"/>
          <a:stretch>
            <a:fillRect/>
          </a:stretch>
        </p:blipFill>
        <p:spPr>
          <a:xfrm>
            <a:off x="3682999" y="2513330"/>
            <a:ext cx="4344921" cy="117561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文本框 11"/>
          <p:cNvSpPr txBox="1"/>
          <p:nvPr/>
        </p:nvSpPr>
        <p:spPr>
          <a:xfrm>
            <a:off x="3784600" y="4198620"/>
            <a:ext cx="560705" cy="953135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选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择</a:t>
            </a:r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26025" y="4216400"/>
            <a:ext cx="539750" cy="953135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理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解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37605" y="4198620"/>
            <a:ext cx="594360" cy="953135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质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疑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401560" y="4198620"/>
            <a:ext cx="603885" cy="953135"/>
          </a:xfrm>
          <a:prstGeom prst="rect">
            <a:avLst/>
          </a:prstGeom>
          <a:noFill/>
          <a:ln>
            <a:solidFill>
              <a:srgbClr val="014E6A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评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80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估</a:t>
            </a:r>
            <a:endParaRPr lang="zh-CN" altLang="en-US" sz="280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  <p:bldP spid="1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610360" y="2177415"/>
            <a:ext cx="8761095" cy="1198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indent="720090" algn="l" fontAlgn="auto">
              <a:buClrTx/>
              <a:buSzTx/>
              <a:buNone/>
            </a:pPr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某中学的贴吧内，一个网名叫“天龙”的学生，发布了大量小明同学的照片，其中有的照片明显丑化小明。照片发布后，引发了一些嘲讽小明的跟帖。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08200" y="3442970"/>
            <a:ext cx="826325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思考： </a:t>
            </a:r>
            <a:endParaRPr lang="en-US" altLang="zh-CN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1.你怎么看待贴吧里的这种现象？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2.如果你是小明，会以其人之道还治其人之身吗？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400" spc="150" dirty="0">
                <a:ln w="3175">
                  <a:noFill/>
                </a:ln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华文楷体" panose="02010600040101010101" pitchFamily="2" charset="-122"/>
                <a:sym typeface="+mn-ea"/>
              </a:rPr>
              <a:t>  为什么？</a:t>
            </a:r>
            <a:endParaRPr lang="zh-CN" altLang="en-US" sz="2400" spc="150" dirty="0">
              <a:ln w="3175">
                <a:noFill/>
              </a:ln>
              <a:effectLst/>
              <a:latin typeface="华文楷体" panose="02010600040101010101" pitchFamily="2" charset="-122"/>
              <a:ea typeface="华文楷体" panose="02010600040101010101" pitchFamily="2" charset="-122"/>
              <a:cs typeface="华文楷体" panose="0201060004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      </a:t>
            </a: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400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610360" y="1108710"/>
            <a:ext cx="2360295" cy="563880"/>
          </a:xfrm>
        </p:spPr>
        <p:txBody>
          <a:bodyPr>
            <a:norm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小明的故事</a:t>
            </a:r>
            <a:r>
              <a:rPr lang="en-US" altLang="zh-CN" sz="3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</a:t>
            </a:r>
            <a:endParaRPr lang="zh-CN" altLang="en-US" sz="3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358467" y="3360420"/>
            <a:ext cx="4287520" cy="98367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fontAlgn="auto">
              <a:lnSpc>
                <a:spcPct val="150000"/>
              </a:lnSpc>
              <a:buNone/>
            </a:pPr>
            <a:r>
              <a:rPr lang="en-US" altLang="zh-CN" dirty="0">
                <a:sym typeface="+mn-ea"/>
              </a:rPr>
              <a:t> </a:t>
            </a:r>
            <a:r>
              <a:rPr lang="zh-CN" altLang="en-US" dirty="0">
                <a:sym typeface="+mn-ea"/>
              </a:rPr>
              <a:t>恪守道德    遵守法律</a:t>
            </a:r>
            <a:endParaRPr lang="zh-CN" altLang="en-US" dirty="0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48967" y="2175511"/>
            <a:ext cx="3647152" cy="5539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000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网络生活的基本准则</a:t>
            </a:r>
            <a:endParaRPr lang="zh-CN" altLang="en-US" sz="3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20203615"/>
  <p:tag name="KSO_WM_UNIT_COMPATIBLE" val="0"/>
  <p:tag name="KSO_WM_UNIT_DIAGRAM_ISNUMVISUAL" val="0"/>
  <p:tag name="KSO_WM_UNIT_DIAGRAM_ISREFERUNIT" val="0"/>
  <p:tag name="KSO_WM_UNIT_HIGHLIGHT" val="0"/>
  <p:tag name="KSO_WM_UNIT_ID" val="custom20203615_5*a*1"/>
  <p:tag name="KSO_WM_UNIT_INDEX" val="1"/>
  <p:tag name="KSO_WM_UNIT_ISCONTENTSTITLE" val="1"/>
  <p:tag name="KSO_WM_UNIT_ISNUMDGMTITLE" val="0"/>
  <p:tag name="KSO_WM_UNIT_LAYERLEVEL" val="1"/>
  <p:tag name="KSO_WM_UNIT_NOCLEAR" val="0"/>
  <p:tag name="KSO_WM_UNIT_PRESET_TEXT" val="目录"/>
  <p:tag name="KSO_WM_UNIT_TEXT_FILL_FORE_SCHEMECOLOR_INDEX" val="5"/>
  <p:tag name="KSO_WM_UNIT_TEXT_FILL_TYPE" val="1"/>
  <p:tag name="KSO_WM_UNIT_TYPE" val="a"/>
  <p:tag name="KSO_WM_UNIT_USESOURCEFORMAT_APPLY" val="1"/>
  <p:tag name="KSO_WM_UNIT_VALUE" val="3"/>
</p:tagLst>
</file>

<file path=ppt/tags/tag2.xml><?xml version="1.0" encoding="utf-8"?>
<p:tagLst xmlns:p="http://schemas.openxmlformats.org/presentationml/2006/main">
  <p:tag name="KSO_WM_BEAUTIFY_FLAG" val="#wm#"/>
  <p:tag name="KSO_WM_TEMPLATE_CATEGORY" val="diagram"/>
  <p:tag name="KSO_WM_TEMPLATE_INDEX" val="20201872"/>
</p:tagLst>
</file>

<file path=ppt/tags/tag3.xml><?xml version="1.0" encoding="utf-8"?>
<p:tagLst xmlns:p="http://schemas.openxmlformats.org/presentationml/2006/main">
  <p:tag name="KSO_WM_BEAUTIFY_FLAG" val="#wm#"/>
  <p:tag name="KSO_WM_TEMPLATE_CATEGORY" val="diagram"/>
  <p:tag name="KSO_WM_TEMPLATE_INDEX" val="2020187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rgbClr val="014E6A"/>
          </a:solidFill>
        </a:ln>
      </a:spPr>
      <a:bodyPr wrap="square" rtlCol="0">
        <a:spAutoFit/>
      </a:bodyPr>
      <a:lstStyle>
        <a:defPPr marL="0" indent="0">
          <a:buNone/>
          <a:defRPr lang="zh-CN" altLang="en-US" sz="2400">
            <a:latin typeface="华文楷体" panose="02010600040101010101" pitchFamily="2" charset="-122"/>
            <a:ea typeface="华文楷体" panose="02010600040101010101" pitchFamily="2" charset="-122"/>
            <a:sym typeface="+mn-ea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WPS 演示</Application>
  <PresentationFormat>自定义</PresentationFormat>
  <Paragraphs>97</Paragraphs>
  <Slides>10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华文楷体</vt:lpstr>
      <vt:lpstr>微软雅黑</vt:lpstr>
      <vt:lpstr>黑体</vt:lpstr>
      <vt:lpstr>Arial Unicode MS</vt:lpstr>
      <vt:lpstr>Calibri</vt:lpstr>
      <vt:lpstr>Office 主题</vt:lpstr>
      <vt:lpstr>合理利用网络</vt:lpstr>
      <vt:lpstr>PowerPoint 演示文稿</vt:lpstr>
      <vt:lpstr>小明的故事1</vt:lpstr>
      <vt:lpstr>小明的故事2</vt:lpstr>
      <vt:lpstr>小明的故事3</vt:lpstr>
      <vt:lpstr>PowerPoint 演示文稿</vt:lpstr>
      <vt:lpstr>教材17页 相关链接</vt:lpstr>
      <vt:lpstr>小明的故事4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WPS_1555855166</cp:lastModifiedBy>
  <cp:revision>147</cp:revision>
  <dcterms:created xsi:type="dcterms:W3CDTF">2020-02-05T11:17:00Z</dcterms:created>
  <dcterms:modified xsi:type="dcterms:W3CDTF">2021-04-18T05:06:02Z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0C47FE9EC3ED408C84BDA845F45FA291</vt:lpwstr>
  </property>
</Properties>
</file>