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9" r:id="rId3"/>
    <p:sldId id="284" r:id="rId5"/>
    <p:sldId id="285" r:id="rId6"/>
    <p:sldId id="286" r:id="rId7"/>
    <p:sldId id="288" r:id="rId8"/>
    <p:sldId id="287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31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21F"/>
    <a:srgbClr val="1784AD"/>
    <a:srgbClr val="014E6A"/>
    <a:srgbClr val="AE0203"/>
    <a:srgbClr val="711000"/>
    <a:srgbClr val="01431D"/>
    <a:srgbClr val="AF0000"/>
    <a:srgbClr val="DCE797"/>
    <a:srgbClr val="637067"/>
    <a:srgbClr val="89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0286" autoAdjust="0"/>
  </p:normalViewPr>
  <p:slideViewPr>
    <p:cSldViewPr snapToGrid="0">
      <p:cViewPr varScale="1">
        <p:scale>
          <a:sx n="79" d="100"/>
          <a:sy n="79" d="100"/>
        </p:scale>
        <p:origin x="-1032" y="-90"/>
      </p:cViewPr>
      <p:guideLst>
        <p:guide orient="horz" pos="3748"/>
        <p:guide orient="horz" pos="550"/>
        <p:guide pos="688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我们常说的犯罪。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87727" y="3619499"/>
            <a:ext cx="7273974" cy="105683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主讲人：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 1"/>
          <p:cNvSpPr txBox="1"/>
          <p:nvPr userDrawn="1"/>
        </p:nvSpPr>
        <p:spPr>
          <a:xfrm>
            <a:off x="1762653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600" dirty="0" smtClean="0">
                <a:solidFill>
                  <a:schemeClr val="bg1"/>
                </a:solidFill>
              </a:rPr>
              <a:t>国家中小学课程资源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 txBox="1"/>
          <p:nvPr userDrawn="1"/>
        </p:nvSpPr>
        <p:spPr>
          <a:xfrm>
            <a:off x="110294" y="6210036"/>
            <a:ext cx="2641371" cy="39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l"/>
            <a:r>
              <a:rPr lang="zh-CN" altLang="en-US" sz="2000" b="0" dirty="0" smtClean="0">
                <a:latin typeface="微软雅黑" panose="020B0503020204020204" charset="-122"/>
                <a:ea typeface="微软雅黑" panose="020B0503020204020204" charset="-122"/>
              </a:rPr>
              <a:t>初中道德与法治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666" y="573617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标题 1"/>
          <p:cNvSpPr txBox="1"/>
          <p:nvPr userDrawn="1"/>
        </p:nvSpPr>
        <p:spPr>
          <a:xfrm>
            <a:off x="110294" y="6210036"/>
            <a:ext cx="2641371" cy="39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l"/>
            <a:r>
              <a:rPr lang="zh-CN" altLang="en-US" sz="2000" b="0" dirty="0" smtClean="0">
                <a:latin typeface="微软雅黑" panose="020B0503020204020204" charset="-122"/>
                <a:ea typeface="微软雅黑" panose="020B0503020204020204" charset="-122"/>
              </a:rPr>
              <a:t>初中道德与法治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4" Type="http://schemas.openxmlformats.org/officeDocument/2006/relationships/notesSlide" Target="../notesSlides/notesSlide1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8" Type="http://schemas.openxmlformats.org/officeDocument/2006/relationships/notesSlide" Target="../notesSlides/notesSlide13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104.xml"/><Relationship Id="rId25" Type="http://schemas.openxmlformats.org/officeDocument/2006/relationships/tags" Target="../tags/tag103.xml"/><Relationship Id="rId24" Type="http://schemas.openxmlformats.org/officeDocument/2006/relationships/tags" Target="../tags/tag102.xml"/><Relationship Id="rId23" Type="http://schemas.openxmlformats.org/officeDocument/2006/relationships/tags" Target="../tags/tag101.xml"/><Relationship Id="rId22" Type="http://schemas.openxmlformats.org/officeDocument/2006/relationships/tags" Target="../tags/tag100.xml"/><Relationship Id="rId21" Type="http://schemas.openxmlformats.org/officeDocument/2006/relationships/tags" Target="../tags/tag99.xml"/><Relationship Id="rId20" Type="http://schemas.openxmlformats.org/officeDocument/2006/relationships/tags" Target="../tags/tag98.xml"/><Relationship Id="rId2" Type="http://schemas.openxmlformats.org/officeDocument/2006/relationships/tags" Target="../tags/tag80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10.pn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8" Type="http://schemas.openxmlformats.org/officeDocument/2006/relationships/notesSlide" Target="../notesSlides/notesSlide7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image" Target="../media/image11.png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image" Target="../media/image11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10" Type="http://schemas.openxmlformats.org/officeDocument/2006/relationships/tags" Target="../tags/tag40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image" Target="../media/image11.pn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49.xml"/><Relationship Id="rId11" Type="http://schemas.openxmlformats.org/officeDocument/2006/relationships/image" Target="../media/image10.png"/><Relationship Id="rId10" Type="http://schemas.openxmlformats.org/officeDocument/2006/relationships/tags" Target="../tags/tag48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055688" y="2044237"/>
            <a:ext cx="10080625" cy="1006475"/>
          </a:xfrm>
        </p:spPr>
        <p:txBody>
          <a:bodyPr/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法不可违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16243" y="1422334"/>
          <a:ext cx="8612734" cy="4433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890"/>
                <a:gridCol w="1740062"/>
                <a:gridCol w="2236934"/>
                <a:gridCol w="1854169"/>
                <a:gridCol w="2220679"/>
              </a:tblGrid>
              <a:tr h="8207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rgbClr val="FFFF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镜头</a:t>
                      </a:r>
                      <a:endParaRPr lang="zh-CN" altLang="en-US" sz="2400" b="0" dirty="0">
                        <a:solidFill>
                          <a:srgbClr val="FFFFFF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对社会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的</a:t>
                      </a:r>
                      <a:endParaRPr lang="en-US" altLang="zh-CN" sz="2400" b="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危害程度</a:t>
                      </a:r>
                      <a:endParaRPr lang="zh-CN" altLang="en-US" sz="2400" b="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9A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违反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的</a:t>
                      </a:r>
                      <a:endParaRPr lang="en-US" altLang="zh-CN" sz="2400" b="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法律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B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承担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的</a:t>
                      </a:r>
                      <a:endParaRPr lang="en-US" altLang="zh-CN" sz="2400" b="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法律责任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所属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违法</a:t>
                      </a:r>
                      <a:endParaRPr lang="en-US" altLang="zh-CN" sz="2400" b="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类别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AC74"/>
                    </a:solidFill>
                  </a:tcPr>
                </a:tc>
              </a:tr>
              <a:tr h="5921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一</a:t>
                      </a:r>
                      <a:endParaRPr lang="en-US" altLang="zh-CN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微软雅黑" panose="020B0503020204020204" charset="-122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144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二</a:t>
                      </a:r>
                      <a:endParaRPr lang="en-US" altLang="zh-CN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402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 smtClean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三</a:t>
                      </a:r>
                      <a:endParaRPr lang="en-US" altLang="zh-CN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306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rgbClr val="00206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共同点</a:t>
                      </a:r>
                      <a:endParaRPr lang="zh-CN" altLang="en-US" sz="2400" b="0" dirty="0">
                        <a:solidFill>
                          <a:srgbClr val="00206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248860" y="2372027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charset="-122"/>
              </a:rPr>
              <a:t>相对轻微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270237" y="3114104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charset="-122"/>
              </a:rPr>
              <a:t>相对轻微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505005" y="3925989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严重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33190" name="文本框 14"/>
          <p:cNvSpPr/>
          <p:nvPr>
            <p:custDataLst>
              <p:tags r:id="rId5"/>
            </p:custDataLst>
          </p:nvPr>
        </p:nvSpPr>
        <p:spPr>
          <a:xfrm>
            <a:off x="3722666" y="3065826"/>
            <a:ext cx="23749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治安管理处罚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法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191" name="文本框 15"/>
          <p:cNvSpPr/>
          <p:nvPr>
            <p:custDataLst>
              <p:tags r:id="rId6"/>
            </p:custDataLst>
          </p:nvPr>
        </p:nvSpPr>
        <p:spPr>
          <a:xfrm>
            <a:off x="4263862" y="2355443"/>
            <a:ext cx="257169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物权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法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192" name="文本框 16"/>
          <p:cNvSpPr/>
          <p:nvPr>
            <p:custDataLst>
              <p:tags r:id="rId7"/>
            </p:custDataLst>
          </p:nvPr>
        </p:nvSpPr>
        <p:spPr>
          <a:xfrm>
            <a:off x="4179584" y="3928241"/>
            <a:ext cx="137583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刑法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196" name="文本框 20"/>
          <p:cNvSpPr/>
          <p:nvPr>
            <p:custDataLst>
              <p:tags r:id="rId8"/>
            </p:custDataLst>
          </p:nvPr>
        </p:nvSpPr>
        <p:spPr>
          <a:xfrm>
            <a:off x="5800801" y="2385281"/>
            <a:ext cx="226906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民事责任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197" name="文本框 21"/>
          <p:cNvSpPr/>
          <p:nvPr>
            <p:custDataLst>
              <p:tags r:id="rId9"/>
            </p:custDataLst>
          </p:nvPr>
        </p:nvSpPr>
        <p:spPr>
          <a:xfrm>
            <a:off x="6260178" y="3895411"/>
            <a:ext cx="221403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刑罚处罚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198" name="文本框 22"/>
          <p:cNvSpPr/>
          <p:nvPr>
            <p:custDataLst>
              <p:tags r:id="rId10"/>
            </p:custDataLst>
          </p:nvPr>
        </p:nvSpPr>
        <p:spPr>
          <a:xfrm>
            <a:off x="6232857" y="3048804"/>
            <a:ext cx="2338916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行政制裁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193" name="文本框 17"/>
          <p:cNvSpPr/>
          <p:nvPr>
            <p:custDataLst>
              <p:tags r:id="rId11"/>
            </p:custDataLst>
          </p:nvPr>
        </p:nvSpPr>
        <p:spPr>
          <a:xfrm>
            <a:off x="8007876" y="3041364"/>
            <a:ext cx="222038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行政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违法行为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194" name="文本框 18"/>
          <p:cNvSpPr/>
          <p:nvPr>
            <p:custDataLst>
              <p:tags r:id="rId12"/>
            </p:custDataLst>
          </p:nvPr>
        </p:nvSpPr>
        <p:spPr>
          <a:xfrm>
            <a:off x="8030613" y="2346594"/>
            <a:ext cx="21717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民事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违法行为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195" name="文本框 19"/>
          <p:cNvSpPr/>
          <p:nvPr>
            <p:custDataLst>
              <p:tags r:id="rId13"/>
            </p:custDataLst>
          </p:nvPr>
        </p:nvSpPr>
        <p:spPr>
          <a:xfrm>
            <a:off x="8007876" y="3743574"/>
            <a:ext cx="2864964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刑事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违法行为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（犯罪）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4788790" y="4777073"/>
            <a:ext cx="233910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幼圆" panose="02010509060101010101" pitchFamily="49" charset="-122"/>
              </a:rPr>
              <a:t>都有社会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幼圆" panose="02010509060101010101" pitchFamily="49" charset="-122"/>
              </a:rPr>
              <a:t>危害性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4806947" y="4400896"/>
            <a:ext cx="2031325" cy="593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幼圆" panose="02010509060101010101" pitchFamily="49" charset="-122"/>
              </a:rPr>
              <a:t>都是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幼圆" panose="02010509060101010101" pitchFamily="49" charset="-122"/>
              </a:rPr>
              <a:t>违法行为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sym typeface="幼圆" panose="02010509060101010101" pitchFamily="49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4806947" y="5126624"/>
            <a:ext cx="2954655" cy="593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幼圆" panose="02010509060101010101" pitchFamily="49" charset="-122"/>
              </a:rPr>
              <a:t>都要承担法律责任。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sym typeface="幼圆" panose="02010509060101010101" pitchFamily="49" charset="-122"/>
            </a:endParaRPr>
          </a:p>
        </p:txBody>
      </p:sp>
      <p:sp>
        <p:nvSpPr>
          <p:cNvPr id="18" name="线形标注 2 17"/>
          <p:cNvSpPr/>
          <p:nvPr/>
        </p:nvSpPr>
        <p:spPr>
          <a:xfrm>
            <a:off x="5826065" y="781768"/>
            <a:ext cx="3389802" cy="863292"/>
          </a:xfrm>
          <a:prstGeom prst="borderCallout2">
            <a:avLst>
              <a:gd name="adj1" fmla="val 67416"/>
              <a:gd name="adj2" fmla="val 110138"/>
              <a:gd name="adj3" fmla="val 65984"/>
              <a:gd name="adj4" fmla="val 143090"/>
              <a:gd name="adj5" fmla="val 255635"/>
              <a:gd name="adj6" fmla="val 1385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大括号 20"/>
          <p:cNvSpPr/>
          <p:nvPr/>
        </p:nvSpPr>
        <p:spPr>
          <a:xfrm>
            <a:off x="10056027" y="2548597"/>
            <a:ext cx="219622" cy="889364"/>
          </a:xfrm>
          <a:prstGeom prst="rightBrace">
            <a:avLst>
              <a:gd name="adj1" fmla="val 30098"/>
              <a:gd name="adj2" fmla="val 5232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309728" y="1593126"/>
            <a:ext cx="553998" cy="24736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一般违法行为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3190" grpId="0"/>
      <p:bldP spid="133191" grpId="0"/>
      <p:bldP spid="133192" grpId="0"/>
      <p:bldP spid="133196" grpId="0"/>
      <p:bldP spid="133197" grpId="0"/>
      <p:bldP spid="133198" grpId="0"/>
      <p:bldP spid="133193" grpId="0"/>
      <p:bldP spid="133194" grpId="0"/>
      <p:bldP spid="133195" grpId="0"/>
      <p:bldP spid="11" grpId="0"/>
      <p:bldP spid="16" grpId="0"/>
      <p:bldP spid="17" grpId="0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19" descr="u=3482581059,3340263618&amp;fm=26&amp;gp=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0587" y="1501020"/>
            <a:ext cx="1311275" cy="942340"/>
          </a:xfrm>
          <a:prstGeom prst="rect">
            <a:avLst/>
          </a:prstGeom>
        </p:spPr>
      </p:pic>
      <p:cxnSp>
        <p:nvCxnSpPr>
          <p:cNvPr id="122" name="直接连接符 121"/>
          <p:cNvCxnSpPr/>
          <p:nvPr/>
        </p:nvCxnSpPr>
        <p:spPr>
          <a:xfrm>
            <a:off x="4996114" y="2228669"/>
            <a:ext cx="3399800" cy="1723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>
            <a:off x="4433403" y="1946624"/>
            <a:ext cx="445481" cy="469613"/>
            <a:chOff x="2121873" y="1511588"/>
            <a:chExt cx="445481" cy="469613"/>
          </a:xfrm>
        </p:grpSpPr>
        <p:sp>
          <p:nvSpPr>
            <p:cNvPr id="124" name="矩形 12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6" name="文本框 125"/>
          <p:cNvSpPr txBox="1"/>
          <p:nvPr/>
        </p:nvSpPr>
        <p:spPr>
          <a:xfrm>
            <a:off x="3669921" y="1616056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违法行为类别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6114" y="2779384"/>
            <a:ext cx="51139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民事违法行为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行政违法行为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刑事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违法行为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>
            <p:custDataLst>
              <p:tags r:id="rId1"/>
            </p:custDataLst>
          </p:nvPr>
        </p:nvSpPr>
        <p:spPr>
          <a:xfrm>
            <a:off x="2609644" y="1873748"/>
            <a:ext cx="5846445" cy="78232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小海爸爸驾车时，闯红灯行驶。</a:t>
            </a:r>
            <a:endParaRPr lang="zh-CN" altLang="en-US" sz="2400" b="1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2609644" y="2867523"/>
            <a:ext cx="5846445" cy="78232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  <a:sym typeface="+mn-ea"/>
              </a:rPr>
              <a:t>李</a:t>
            </a:r>
            <a:r>
              <a:rPr lang="zh-CN" altLang="en-US" sz="2400" b="1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  <a:sym typeface="+mn-ea"/>
              </a:rPr>
              <a:t>某在长城墙砖上刻了自己的名字。</a:t>
            </a:r>
            <a:endParaRPr lang="zh-CN" altLang="en-US" sz="2400" b="1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2609644" y="3864473"/>
            <a:ext cx="5846445" cy="78232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张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某因与王某有矛盾，一气之下将其打成重伤</a:t>
            </a:r>
            <a:r>
              <a:rPr lang="zh-CN" altLang="en-US" sz="2400" b="1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sz="2400" b="1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2609644" y="4855073"/>
            <a:ext cx="5846445" cy="78232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小天在网上多次辱骂媛媛，使其名誉受损。</a:t>
            </a:r>
            <a:endParaRPr lang="zh-CN" altLang="en-US" sz="2400" b="1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482124" y="4930003"/>
            <a:ext cx="2146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民事违法行为</a:t>
            </a:r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8482124" y="3933053"/>
            <a:ext cx="2146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刑事违法行为</a:t>
            </a:r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468154" y="2917053"/>
            <a:ext cx="2146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行政违法行为</a:t>
            </a:r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8468154" y="1926453"/>
            <a:ext cx="2146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行政违法行为</a:t>
            </a:r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1649524" y="2011818"/>
            <a:ext cx="960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FFB850"/>
                </a:solidFill>
                <a:latin typeface="Impact" panose="020B0806030902050204" pitchFamily="34" charset="0"/>
              </a:rPr>
              <a:t>01</a:t>
            </a:r>
            <a:endParaRPr lang="zh-CN" altLang="en-US" sz="3000" dirty="0">
              <a:solidFill>
                <a:srgbClr val="FFB850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1649524" y="3005593"/>
            <a:ext cx="960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rgbClr val="01ACBE"/>
                </a:solidFill>
                <a:latin typeface="Impact" panose="020B0806030902050204" pitchFamily="34" charset="0"/>
              </a:rPr>
              <a:t>02</a:t>
            </a:r>
            <a:endParaRPr lang="zh-CN" altLang="en-US" sz="3000">
              <a:solidFill>
                <a:srgbClr val="01ACBE"/>
              </a:solidFill>
              <a:latin typeface="Impact" panose="020B080603090205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1649524" y="3999368"/>
            <a:ext cx="960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rgbClr val="E87071"/>
                </a:solidFill>
                <a:latin typeface="Impact" panose="020B0806030902050204" pitchFamily="34" charset="0"/>
              </a:rPr>
              <a:t>03</a:t>
            </a:r>
            <a:endParaRPr lang="zh-CN" altLang="en-US" sz="3000">
              <a:solidFill>
                <a:srgbClr val="E8707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1649524" y="4993143"/>
            <a:ext cx="960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rgbClr val="663A77"/>
                </a:solidFill>
                <a:latin typeface="Impact" panose="020B0806030902050204" pitchFamily="34" charset="0"/>
              </a:rPr>
              <a:t>04</a:t>
            </a:r>
            <a:endParaRPr lang="zh-CN" altLang="en-US" sz="3000">
              <a:solidFill>
                <a:srgbClr val="663A77"/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21427" y="1111470"/>
            <a:ext cx="2804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请你判断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>
            <p:custDataLst>
              <p:tags r:id="rId1"/>
            </p:custDataLst>
          </p:nvPr>
        </p:nvGrpSpPr>
        <p:grpSpPr>
          <a:xfrm>
            <a:off x="6018523" y="1803755"/>
            <a:ext cx="3599815" cy="952775"/>
            <a:chOff x="5602466" y="4185187"/>
            <a:chExt cx="3226976" cy="767107"/>
          </a:xfrm>
        </p:grpSpPr>
        <p:sp>
          <p:nvSpPr>
            <p:cNvPr id="25" name="圆角矩形 24"/>
            <p:cNvSpPr/>
            <p:nvPr>
              <p:custDataLst>
                <p:tags r:id="rId2"/>
              </p:custDataLst>
            </p:nvPr>
          </p:nvSpPr>
          <p:spPr>
            <a:xfrm>
              <a:off x="5602466" y="4185187"/>
              <a:ext cx="3226976" cy="767107"/>
            </a:xfrm>
            <a:prstGeom prst="roundRect">
              <a:avLst>
                <a:gd name="adj" fmla="val 50000"/>
              </a:avLst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6" name="文本框 25"/>
            <p:cNvSpPr txBox="1"/>
            <p:nvPr>
              <p:custDataLst>
                <p:tags r:id="rId3"/>
              </p:custDataLst>
            </p:nvPr>
          </p:nvSpPr>
          <p:spPr>
            <a:xfrm>
              <a:off x="5706920" y="4241478"/>
              <a:ext cx="3018068" cy="66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行政违法行为要受</a:t>
              </a:r>
              <a:endParaRPr lang="en-US" altLang="zh-CN" sz="24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行政制裁</a:t>
              </a:r>
              <a:endParaRPr lang="zh-CN" altLang="en-US" sz="24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2026170" y="1803755"/>
            <a:ext cx="3086602" cy="939717"/>
            <a:chOff x="3710466" y="4300555"/>
            <a:chExt cx="2769445" cy="423333"/>
          </a:xfrm>
        </p:grpSpPr>
        <p:sp>
          <p:nvSpPr>
            <p:cNvPr id="22" name="圆角矩形 21"/>
            <p:cNvSpPr/>
            <p:nvPr>
              <p:custDataLst>
                <p:tags r:id="rId5"/>
              </p:custDataLst>
            </p:nvPr>
          </p:nvSpPr>
          <p:spPr>
            <a:xfrm>
              <a:off x="3710466" y="4300555"/>
              <a:ext cx="2769445" cy="423333"/>
            </a:xfrm>
            <a:prstGeom prst="roundRect">
              <a:avLst>
                <a:gd name="adj" fmla="val 50000"/>
              </a:avLst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3733607" y="4323065"/>
              <a:ext cx="2690537" cy="37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民事违法行为要</a:t>
              </a:r>
              <a:endParaRPr lang="en-US" altLang="zh-CN" sz="24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承担民事责任</a:t>
              </a:r>
              <a:endParaRPr lang="zh-CN" altLang="en-US" sz="24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7"/>
            </p:custDataLst>
          </p:nvPr>
        </p:nvGrpSpPr>
        <p:grpSpPr>
          <a:xfrm>
            <a:off x="5392493" y="2555528"/>
            <a:ext cx="4916805" cy="3869055"/>
            <a:chOff x="6197348" y="1461092"/>
            <a:chExt cx="2269570" cy="4084703"/>
          </a:xfrm>
        </p:grpSpPr>
        <p:sp>
          <p:nvSpPr>
            <p:cNvPr id="28" name="直角三角形 69"/>
            <p:cNvSpPr/>
            <p:nvPr>
              <p:custDataLst>
                <p:tags r:id="rId8"/>
              </p:custDataLst>
            </p:nvPr>
          </p:nvSpPr>
          <p:spPr>
            <a:xfrm rot="5400000" flipH="1">
              <a:off x="6266451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9" name="直角三角形 69"/>
            <p:cNvSpPr/>
            <p:nvPr>
              <p:custDataLst>
                <p:tags r:id="rId9"/>
              </p:custDataLst>
            </p:nvPr>
          </p:nvSpPr>
          <p:spPr>
            <a:xfrm flipH="1" flipV="1">
              <a:off x="6197348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0" name="矩形 29"/>
            <p:cNvSpPr/>
            <p:nvPr>
              <p:custDataLst>
                <p:tags r:id="rId10"/>
              </p:custDataLst>
            </p:nvPr>
          </p:nvSpPr>
          <p:spPr>
            <a:xfrm>
              <a:off x="6529187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6529187" y="1857787"/>
              <a:ext cx="1648460" cy="506658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4" name="组合 3"/>
          <p:cNvGrpSpPr/>
          <p:nvPr>
            <p:custDataLst>
              <p:tags r:id="rId12"/>
            </p:custDataLst>
          </p:nvPr>
        </p:nvGrpSpPr>
        <p:grpSpPr>
          <a:xfrm>
            <a:off x="2023420" y="2568147"/>
            <a:ext cx="4131945" cy="3504565"/>
            <a:chOff x="3623482" y="1461092"/>
            <a:chExt cx="2269570" cy="4085443"/>
          </a:xfrm>
        </p:grpSpPr>
        <p:sp>
          <p:nvSpPr>
            <p:cNvPr id="5" name="直角三角形 69"/>
            <p:cNvSpPr/>
            <p:nvPr>
              <p:custDataLst>
                <p:tags r:id="rId13"/>
              </p:custDataLst>
            </p:nvPr>
          </p:nvSpPr>
          <p:spPr>
            <a:xfrm rot="5400000" flipH="1">
              <a:off x="3692585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6" name="直角三角形 69"/>
            <p:cNvSpPr/>
            <p:nvPr>
              <p:custDataLst>
                <p:tags r:id="rId14"/>
              </p:custDataLst>
            </p:nvPr>
          </p:nvSpPr>
          <p:spPr>
            <a:xfrm flipH="1" flipV="1">
              <a:off x="3623482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7" name="矩形 6"/>
            <p:cNvSpPr/>
            <p:nvPr>
              <p:custDataLst>
                <p:tags r:id="rId15"/>
              </p:custDataLst>
            </p:nvPr>
          </p:nvSpPr>
          <p:spPr>
            <a:xfrm>
              <a:off x="3623482" y="1857866"/>
              <a:ext cx="1980075" cy="3688669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8" name="矩形 7"/>
            <p:cNvSpPr/>
            <p:nvPr>
              <p:custDataLst>
                <p:tags r:id="rId16"/>
              </p:custDataLst>
            </p:nvPr>
          </p:nvSpPr>
          <p:spPr>
            <a:xfrm>
              <a:off x="3623482" y="1873412"/>
              <a:ext cx="1979726" cy="506331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9" name="组合 8"/>
          <p:cNvGrpSpPr/>
          <p:nvPr>
            <p:custDataLst>
              <p:tags r:id="rId17"/>
            </p:custDataLst>
          </p:nvPr>
        </p:nvGrpSpPr>
        <p:grpSpPr>
          <a:xfrm>
            <a:off x="3434460" y="2555528"/>
            <a:ext cx="622935" cy="731284"/>
            <a:chOff x="6591300" y="1966752"/>
            <a:chExt cx="830580" cy="975045"/>
          </a:xfrm>
        </p:grpSpPr>
        <p:sp>
          <p:nvSpPr>
            <p:cNvPr id="10" name="任意多边形 9"/>
            <p:cNvSpPr/>
            <p:nvPr>
              <p:custDataLst>
                <p:tags r:id="rId18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" name="任意多边形 10"/>
            <p:cNvSpPr/>
            <p:nvPr>
              <p:custDataLst>
                <p:tags r:id="rId19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1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2151690" y="3448892"/>
            <a:ext cx="3347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民事责任包括停止侵害，消除危险，返还财产，赔偿损失，支付违约金，消除影响、恢复名誉，赔礼道歉，等等。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21"/>
            </p:custDataLst>
          </p:nvPr>
        </p:nvGrpSpPr>
        <p:grpSpPr>
          <a:xfrm>
            <a:off x="7560177" y="2565638"/>
            <a:ext cx="622935" cy="731284"/>
            <a:chOff x="6591300" y="1966752"/>
            <a:chExt cx="830580" cy="975045"/>
          </a:xfrm>
        </p:grpSpPr>
        <p:sp>
          <p:nvSpPr>
            <p:cNvPr id="16" name="任意多边形 15"/>
            <p:cNvSpPr/>
            <p:nvPr>
              <p:custDataLst>
                <p:tags r:id="rId22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7" name="任意多边形 16"/>
            <p:cNvSpPr/>
            <p:nvPr>
              <p:custDataLst>
                <p:tags r:id="rId23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1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8" name="组合 17"/>
          <p:cNvGrpSpPr/>
          <p:nvPr>
            <p:custDataLst>
              <p:tags r:id="rId24"/>
            </p:custDataLst>
          </p:nvPr>
        </p:nvGrpSpPr>
        <p:grpSpPr>
          <a:xfrm>
            <a:off x="6265152" y="3374724"/>
            <a:ext cx="3480435" cy="2677656"/>
            <a:chOff x="171041" y="2520695"/>
            <a:chExt cx="1519166" cy="3570210"/>
          </a:xfrm>
        </p:grpSpPr>
        <p:sp>
          <p:nvSpPr>
            <p:cNvPr id="19" name="文本框 18"/>
            <p:cNvSpPr txBox="1"/>
            <p:nvPr>
              <p:custDataLst>
                <p:tags r:id="rId25"/>
              </p:custDataLst>
            </p:nvPr>
          </p:nvSpPr>
          <p:spPr>
            <a:xfrm>
              <a:off x="171041" y="2520695"/>
              <a:ext cx="1519166" cy="357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0070C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        </a:t>
              </a:r>
              <a:r>
                <a:rPr lang="zh-CN" altLang="en-US" sz="2400" dirty="0" smtClean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行政制裁包括行政处分和行政处罚等形式。</a:t>
              </a:r>
              <a:endPara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2400" dirty="0" smtClean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行政处分包括警告、记过、记大过、降级、撤职、开除等。行政处罚包括警告、罚款、没收违法所得、行政拘留等。</a:t>
              </a:r>
              <a:endPara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26"/>
              </p:custDataLst>
            </p:nvPr>
          </p:nvSpPr>
          <p:spPr>
            <a:xfrm>
              <a:off x="224531" y="2988779"/>
              <a:ext cx="1411666" cy="44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551289" y="1010464"/>
            <a:ext cx="4720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一般违法行为的法律责任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60931" y="1279609"/>
            <a:ext cx="17299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000" dirty="0" smtClean="0">
                <a:solidFill>
                  <a:srgbClr val="E8707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课堂小结</a:t>
            </a:r>
            <a:endParaRPr lang="zh-CN" altLang="en-US" sz="3000" dirty="0">
              <a:solidFill>
                <a:srgbClr val="E8707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202" name="Picture 10" descr="https://timgsa.baidu.com/timg?image&amp;quality=80&amp;size=b9999_10000&amp;sec=1597311483311&amp;di=bb6681718d2ea2408c693ea56b0d137f&amp;imgtype=0&amp;src=http%3A%2F%2Fku.90sjimg.com%2Felement_origin_min_pic%2F17%2F06%2F27%2F98a33ad0e35d17d67bd937c4356cf267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31" y="1172360"/>
            <a:ext cx="773394" cy="15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212350" y="1864384"/>
            <a:ext cx="4091778" cy="29618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649639" y="1582339"/>
            <a:ext cx="445481" cy="469613"/>
            <a:chOff x="2121873" y="1511588"/>
            <a:chExt cx="445481" cy="469613"/>
          </a:xfrm>
        </p:grpSpPr>
        <p:sp>
          <p:nvSpPr>
            <p:cNvPr id="8" name="矩形 7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08500" y="2980049"/>
            <a:ext cx="593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法不可违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799553" y="3105127"/>
            <a:ext cx="289749" cy="1433383"/>
          </a:xfrm>
          <a:prstGeom prst="leftBrace">
            <a:avLst>
              <a:gd name="adj1" fmla="val 27317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89359" y="3616251"/>
            <a:ext cx="186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违法无小事</a:t>
            </a:r>
            <a:endParaRPr lang="zh-CN" altLang="en-US" sz="24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4955073" y="3260782"/>
            <a:ext cx="254304" cy="1121797"/>
          </a:xfrm>
          <a:prstGeom prst="leftBrace">
            <a:avLst>
              <a:gd name="adj1" fmla="val 27317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425187" y="2944709"/>
            <a:ext cx="4085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法律是最刚性的社会规则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违法行为的含义及其类别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违法行为要承担的法律责任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362739" y="112859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情境在线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88575" y="2593664"/>
            <a:ext cx="8451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2020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月底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，刘某发布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“我感染了新型冠状病毒，昨天赶紧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去大商城门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口咳嗽上百次，感染的人越多越好”相关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消息。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思考：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刘某的行为违法吗？为什么？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2" name="Picture 4" descr="https://timgsa.baidu.com/timg?image&amp;quality=80&amp;size=b9999_10000&amp;sec=1597242578868&amp;di=0ba1728310a6fe4a8457e4aece2e256d&amp;imgtype=0&amp;src=http%3A%2F%2Fbpic.588ku.com%2Felement_origin_min_pic%2F17%2F04%2F09%2F392a0f79e5a7547458351e2349d6fcdf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75" y="1153801"/>
            <a:ext cx="1159077" cy="11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391767" y="1284463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情境在线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7260" y="2442885"/>
            <a:ext cx="8451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经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查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，刘某并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未感染新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冠，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身体健康，其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出于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开玩笑、恶作剧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心态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编造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虚假信息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，并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在网上发布，共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涉及</a:t>
            </a:r>
            <a:r>
              <a:rPr lang="en-US" altLang="zh-CN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2700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余人，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引发群众恐慌，造成严重不良影响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犯罪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嫌疑人刘某因涉嫌编造、故意传播虚假恐怖信息罪，依法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被公安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分局刑事拘留</a:t>
            </a:r>
            <a:r>
              <a:rPr lang="zh-CN" altLang="en-US" sz="28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。刘</a:t>
            </a:r>
            <a:r>
              <a:rPr lang="zh-CN" altLang="en-US" sz="28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某已被检察机关提起公诉。</a:t>
            </a:r>
            <a:endParaRPr lang="zh-CN" altLang="en-US" sz="28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2" name="Picture 4" descr="https://timgsa.baidu.com/timg?image&amp;quality=80&amp;size=b9999_10000&amp;sec=1597242578868&amp;di=0ba1728310a6fe4a8457e4aece2e256d&amp;imgtype=0&amp;src=http%3A%2F%2Fbpic.588ku.com%2Felement_origin_min_pic%2F17%2F04%2F09%2F392a0f79e5a7547458351e2349d6fcdf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60" y="1338535"/>
            <a:ext cx="1099908" cy="1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977260" y="3336324"/>
            <a:ext cx="3126260" cy="123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313405" y="3348681"/>
            <a:ext cx="20512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523471" y="3736263"/>
            <a:ext cx="4633783" cy="294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s0.bdstatic.com/70cFuHSh_Q1YnxGkpoWK1HF6hhy/it/u=2297303467,2499680359&amp;fm=26&amp;gp=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51" y="2285072"/>
            <a:ext cx="1528890" cy="23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841282" y="2285072"/>
            <a:ext cx="7652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思考：</a:t>
            </a:r>
            <a:endParaRPr lang="en-US" altLang="zh-CN" sz="32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刘某的行为给你哪些启示？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这样的事情可以避免吗？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281" y="98383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法律规范的社会作用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9602" y="2221501"/>
            <a:ext cx="7004222" cy="137653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法律</a:t>
            </a:r>
            <a:r>
              <a:rPr lang="zh-CN" altLang="en-US" dirty="0"/>
              <a:t>明确告知人们可以做什么，必须做什么，应当做什么、不应当做什么，为人们的行为提供一个模式、</a:t>
            </a:r>
            <a:r>
              <a:rPr lang="zh-CN" altLang="en-US" dirty="0" smtClean="0"/>
              <a:t>标准或方向。</a:t>
            </a:r>
            <a:endParaRPr lang="zh-CN" altLang="en-US" dirty="0"/>
          </a:p>
        </p:txBody>
      </p:sp>
      <p:sp>
        <p:nvSpPr>
          <p:cNvPr id="4" name="MH_SubTitle_1"/>
          <p:cNvSpPr/>
          <p:nvPr>
            <p:custDataLst>
              <p:tags r:id="rId1"/>
            </p:custDataLst>
          </p:nvPr>
        </p:nvSpPr>
        <p:spPr bwMode="auto">
          <a:xfrm>
            <a:off x="1557087" y="2221501"/>
            <a:ext cx="1535634" cy="1512593"/>
          </a:xfrm>
          <a:custGeom>
            <a:avLst/>
            <a:gdLst>
              <a:gd name="T0" fmla="*/ 317159 w 1526969"/>
              <a:gd name="T1" fmla="*/ 1110204 h 1526969"/>
              <a:gd name="T2" fmla="*/ 376609 w 1526969"/>
              <a:gd name="T3" fmla="*/ 1169652 h 1526969"/>
              <a:gd name="T4" fmla="*/ 237826 w 1526969"/>
              <a:gd name="T5" fmla="*/ 1308434 h 1526969"/>
              <a:gd name="T6" fmla="*/ 1189004 w 1526969"/>
              <a:gd name="T7" fmla="*/ 2259612 h 1526969"/>
              <a:gd name="T8" fmla="*/ 2319094 w 1526969"/>
              <a:gd name="T9" fmla="*/ 1129524 h 1526969"/>
              <a:gd name="T10" fmla="*/ 2378542 w 1526969"/>
              <a:gd name="T11" fmla="*/ 1188972 h 1526969"/>
              <a:gd name="T12" fmla="*/ 1248454 w 1526969"/>
              <a:gd name="T13" fmla="*/ 2319060 h 1526969"/>
              <a:gd name="T14" fmla="*/ 1188974 w 1526969"/>
              <a:gd name="T15" fmla="*/ 2378540 h 1526969"/>
              <a:gd name="T16" fmla="*/ 1188972 w 1526969"/>
              <a:gd name="T17" fmla="*/ 2378541 h 1526969"/>
              <a:gd name="T18" fmla="*/ 1129525 w 1526969"/>
              <a:gd name="T19" fmla="*/ 2319092 h 1526969"/>
              <a:gd name="T20" fmla="*/ 1129525 w 1526969"/>
              <a:gd name="T21" fmla="*/ 2319090 h 1526969"/>
              <a:gd name="T22" fmla="*/ 178348 w 1526969"/>
              <a:gd name="T23" fmla="*/ 1367913 h 1526969"/>
              <a:gd name="T24" fmla="*/ 178345 w 1526969"/>
              <a:gd name="T25" fmla="*/ 1367915 h 1526969"/>
              <a:gd name="T26" fmla="*/ 118898 w 1526969"/>
              <a:gd name="T27" fmla="*/ 1308465 h 1526969"/>
              <a:gd name="T28" fmla="*/ 118898 w 1526969"/>
              <a:gd name="T29" fmla="*/ 1308464 h 1526969"/>
              <a:gd name="T30" fmla="*/ 178377 w 1526969"/>
              <a:gd name="T31" fmla="*/ 1248987 h 1526969"/>
              <a:gd name="T32" fmla="*/ 1189568 w 1526969"/>
              <a:gd name="T33" fmla="*/ 0 h 1526969"/>
              <a:gd name="T34" fmla="*/ 1249017 w 1526969"/>
              <a:gd name="T35" fmla="*/ 59447 h 1526969"/>
              <a:gd name="T36" fmla="*/ 1249016 w 1526969"/>
              <a:gd name="T37" fmla="*/ 59448 h 1526969"/>
              <a:gd name="T38" fmla="*/ 2200196 w 1526969"/>
              <a:gd name="T39" fmla="*/ 1010629 h 1526969"/>
              <a:gd name="T40" fmla="*/ 2259644 w 1526969"/>
              <a:gd name="T41" fmla="*/ 1070077 h 1526969"/>
              <a:gd name="T42" fmla="*/ 2200166 w 1526969"/>
              <a:gd name="T43" fmla="*/ 1129554 h 1526969"/>
              <a:gd name="T44" fmla="*/ 2061382 w 1526969"/>
              <a:gd name="T45" fmla="*/ 1268339 h 1526969"/>
              <a:gd name="T46" fmla="*/ 2001934 w 1526969"/>
              <a:gd name="T47" fmla="*/ 1208889 h 1526969"/>
              <a:gd name="T48" fmla="*/ 2140716 w 1526969"/>
              <a:gd name="T49" fmla="*/ 1070107 h 1526969"/>
              <a:gd name="T50" fmla="*/ 1189537 w 1526969"/>
              <a:gd name="T51" fmla="*/ 118928 h 1526969"/>
              <a:gd name="T52" fmla="*/ 59447 w 1526969"/>
              <a:gd name="T53" fmla="*/ 1249017 h 1526969"/>
              <a:gd name="T54" fmla="*/ 0 w 1526969"/>
              <a:gd name="T55" fmla="*/ 1189567 h 15269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6969"/>
              <a:gd name="T85" fmla="*/ 0 h 1526969"/>
              <a:gd name="T86" fmla="*/ 1526969 w 1526969"/>
              <a:gd name="T87" fmla="*/ 1526969 h 15269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6969" h="1526969">
                <a:moveTo>
                  <a:pt x="203609" y="712726"/>
                </a:moveTo>
                <a:lnTo>
                  <a:pt x="241774" y="750890"/>
                </a:lnTo>
                <a:lnTo>
                  <a:pt x="152679" y="839985"/>
                </a:lnTo>
                <a:lnTo>
                  <a:pt x="763313" y="1450619"/>
                </a:lnTo>
                <a:lnTo>
                  <a:pt x="1488804" y="725129"/>
                </a:lnTo>
                <a:lnTo>
                  <a:pt x="1526969" y="763293"/>
                </a:lnTo>
                <a:lnTo>
                  <a:pt x="801478" y="1488784"/>
                </a:lnTo>
                <a:lnTo>
                  <a:pt x="763294" y="1526968"/>
                </a:lnTo>
                <a:lnTo>
                  <a:pt x="763293" y="1526969"/>
                </a:lnTo>
                <a:lnTo>
                  <a:pt x="725129" y="1488804"/>
                </a:lnTo>
                <a:lnTo>
                  <a:pt x="725129" y="1488803"/>
                </a:lnTo>
                <a:lnTo>
                  <a:pt x="114495" y="878169"/>
                </a:lnTo>
                <a:lnTo>
                  <a:pt x="114494" y="878170"/>
                </a:lnTo>
                <a:lnTo>
                  <a:pt x="76330" y="840005"/>
                </a:lnTo>
                <a:lnTo>
                  <a:pt x="76330" y="840004"/>
                </a:lnTo>
                <a:lnTo>
                  <a:pt x="114514" y="801821"/>
                </a:lnTo>
                <a:lnTo>
                  <a:pt x="203609" y="712726"/>
                </a:lnTo>
                <a:close/>
                <a:moveTo>
                  <a:pt x="763675" y="0"/>
                </a:moveTo>
                <a:lnTo>
                  <a:pt x="801840" y="38164"/>
                </a:lnTo>
                <a:lnTo>
                  <a:pt x="801839" y="38165"/>
                </a:lnTo>
                <a:lnTo>
                  <a:pt x="1412474" y="648800"/>
                </a:lnTo>
                <a:lnTo>
                  <a:pt x="1450639" y="686965"/>
                </a:lnTo>
                <a:lnTo>
                  <a:pt x="1412455" y="725148"/>
                </a:lnTo>
                <a:lnTo>
                  <a:pt x="1323359" y="814244"/>
                </a:lnTo>
                <a:lnTo>
                  <a:pt x="1285195" y="776079"/>
                </a:lnTo>
                <a:lnTo>
                  <a:pt x="1374290" y="686984"/>
                </a:lnTo>
                <a:lnTo>
                  <a:pt x="763655" y="76349"/>
                </a:lnTo>
                <a:lnTo>
                  <a:pt x="38164" y="801840"/>
                </a:lnTo>
                <a:lnTo>
                  <a:pt x="0" y="763675"/>
                </a:lnTo>
                <a:lnTo>
                  <a:pt x="763675" y="0"/>
                </a:lnTo>
                <a:close/>
              </a:path>
            </a:pathLst>
          </a:custGeom>
          <a:gradFill rotWithShape="1">
            <a:gsLst>
              <a:gs pos="0">
                <a:srgbClr val="BCDCFA"/>
              </a:gs>
              <a:gs pos="51000">
                <a:srgbClr val="0F6FC6"/>
              </a:gs>
              <a:gs pos="100000">
                <a:srgbClr val="BCDCFA"/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F6FC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指引</a:t>
            </a:r>
            <a:endParaRPr lang="en-US" altLang="zh-CN" sz="2400" b="1" dirty="0">
              <a:solidFill>
                <a:srgbClr val="0F6FC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0F6FC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作用</a:t>
            </a:r>
            <a:endParaRPr lang="zh-CN" altLang="en-US" sz="2400" b="1" dirty="0">
              <a:solidFill>
                <a:srgbClr val="0F6FC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MH_SubTitle_2"/>
          <p:cNvSpPr/>
          <p:nvPr>
            <p:custDataLst>
              <p:tags r:id="rId2"/>
            </p:custDataLst>
          </p:nvPr>
        </p:nvSpPr>
        <p:spPr bwMode="auto">
          <a:xfrm>
            <a:off x="1581452" y="3954751"/>
            <a:ext cx="1511269" cy="1561765"/>
          </a:xfrm>
          <a:custGeom>
            <a:avLst/>
            <a:gdLst>
              <a:gd name="T0" fmla="*/ 317159 w 1526969"/>
              <a:gd name="T1" fmla="*/ 1110206 h 1526969"/>
              <a:gd name="T2" fmla="*/ 376609 w 1526969"/>
              <a:gd name="T3" fmla="*/ 1169654 h 1526969"/>
              <a:gd name="T4" fmla="*/ 237826 w 1526969"/>
              <a:gd name="T5" fmla="*/ 1308436 h 1526969"/>
              <a:gd name="T6" fmla="*/ 1189004 w 1526969"/>
              <a:gd name="T7" fmla="*/ 2259614 h 1526969"/>
              <a:gd name="T8" fmla="*/ 2319094 w 1526969"/>
              <a:gd name="T9" fmla="*/ 1129526 h 1526969"/>
              <a:gd name="T10" fmla="*/ 2378542 w 1526969"/>
              <a:gd name="T11" fmla="*/ 1188974 h 1526969"/>
              <a:gd name="T12" fmla="*/ 1248454 w 1526969"/>
              <a:gd name="T13" fmla="*/ 2319062 h 1526969"/>
              <a:gd name="T14" fmla="*/ 1188974 w 1526969"/>
              <a:gd name="T15" fmla="*/ 2378542 h 1526969"/>
              <a:gd name="T16" fmla="*/ 1188972 w 1526969"/>
              <a:gd name="T17" fmla="*/ 2378543 h 1526969"/>
              <a:gd name="T18" fmla="*/ 1129525 w 1526969"/>
              <a:gd name="T19" fmla="*/ 2319095 h 1526969"/>
              <a:gd name="T20" fmla="*/ 1129525 w 1526969"/>
              <a:gd name="T21" fmla="*/ 2319093 h 1526969"/>
              <a:gd name="T22" fmla="*/ 178348 w 1526969"/>
              <a:gd name="T23" fmla="*/ 1367915 h 1526969"/>
              <a:gd name="T24" fmla="*/ 178345 w 1526969"/>
              <a:gd name="T25" fmla="*/ 1367917 h 1526969"/>
              <a:gd name="T26" fmla="*/ 118898 w 1526969"/>
              <a:gd name="T27" fmla="*/ 1308467 h 1526969"/>
              <a:gd name="T28" fmla="*/ 118898 w 1526969"/>
              <a:gd name="T29" fmla="*/ 1308466 h 1526969"/>
              <a:gd name="T30" fmla="*/ 178377 w 1526969"/>
              <a:gd name="T31" fmla="*/ 1248989 h 1526969"/>
              <a:gd name="T32" fmla="*/ 1189568 w 1526969"/>
              <a:gd name="T33" fmla="*/ 0 h 1526969"/>
              <a:gd name="T34" fmla="*/ 1249017 w 1526969"/>
              <a:gd name="T35" fmla="*/ 59447 h 1526969"/>
              <a:gd name="T36" fmla="*/ 1249016 w 1526969"/>
              <a:gd name="T37" fmla="*/ 59448 h 1526969"/>
              <a:gd name="T38" fmla="*/ 2200196 w 1526969"/>
              <a:gd name="T39" fmla="*/ 1010629 h 1526969"/>
              <a:gd name="T40" fmla="*/ 2259644 w 1526969"/>
              <a:gd name="T41" fmla="*/ 1070079 h 1526969"/>
              <a:gd name="T42" fmla="*/ 2200166 w 1526969"/>
              <a:gd name="T43" fmla="*/ 1129555 h 1526969"/>
              <a:gd name="T44" fmla="*/ 2061382 w 1526969"/>
              <a:gd name="T45" fmla="*/ 1268340 h 1526969"/>
              <a:gd name="T46" fmla="*/ 2001934 w 1526969"/>
              <a:gd name="T47" fmla="*/ 1208889 h 1526969"/>
              <a:gd name="T48" fmla="*/ 2140716 w 1526969"/>
              <a:gd name="T49" fmla="*/ 1070108 h 1526969"/>
              <a:gd name="T50" fmla="*/ 1189537 w 1526969"/>
              <a:gd name="T51" fmla="*/ 118928 h 1526969"/>
              <a:gd name="T52" fmla="*/ 59447 w 1526969"/>
              <a:gd name="T53" fmla="*/ 1249019 h 1526969"/>
              <a:gd name="T54" fmla="*/ 0 w 1526969"/>
              <a:gd name="T55" fmla="*/ 1189568 h 152696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26969"/>
              <a:gd name="T85" fmla="*/ 0 h 1526969"/>
              <a:gd name="T86" fmla="*/ 1526969 w 1526969"/>
              <a:gd name="T87" fmla="*/ 1526969 h 152696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26969" h="1526969">
                <a:moveTo>
                  <a:pt x="203609" y="712726"/>
                </a:moveTo>
                <a:lnTo>
                  <a:pt x="241774" y="750890"/>
                </a:lnTo>
                <a:lnTo>
                  <a:pt x="152679" y="839985"/>
                </a:lnTo>
                <a:lnTo>
                  <a:pt x="763313" y="1450619"/>
                </a:lnTo>
                <a:lnTo>
                  <a:pt x="1488804" y="725129"/>
                </a:lnTo>
                <a:lnTo>
                  <a:pt x="1526969" y="763293"/>
                </a:lnTo>
                <a:lnTo>
                  <a:pt x="801478" y="1488784"/>
                </a:lnTo>
                <a:lnTo>
                  <a:pt x="763294" y="1526968"/>
                </a:lnTo>
                <a:lnTo>
                  <a:pt x="763293" y="1526969"/>
                </a:lnTo>
                <a:lnTo>
                  <a:pt x="725129" y="1488804"/>
                </a:lnTo>
                <a:lnTo>
                  <a:pt x="725129" y="1488803"/>
                </a:lnTo>
                <a:lnTo>
                  <a:pt x="114495" y="878169"/>
                </a:lnTo>
                <a:lnTo>
                  <a:pt x="114494" y="878170"/>
                </a:lnTo>
                <a:lnTo>
                  <a:pt x="76330" y="840005"/>
                </a:lnTo>
                <a:lnTo>
                  <a:pt x="76330" y="840004"/>
                </a:lnTo>
                <a:lnTo>
                  <a:pt x="114514" y="801821"/>
                </a:lnTo>
                <a:lnTo>
                  <a:pt x="203609" y="712726"/>
                </a:lnTo>
                <a:close/>
                <a:moveTo>
                  <a:pt x="763675" y="0"/>
                </a:moveTo>
                <a:lnTo>
                  <a:pt x="801840" y="38164"/>
                </a:lnTo>
                <a:lnTo>
                  <a:pt x="801839" y="38165"/>
                </a:lnTo>
                <a:lnTo>
                  <a:pt x="1412474" y="648800"/>
                </a:lnTo>
                <a:lnTo>
                  <a:pt x="1450639" y="686965"/>
                </a:lnTo>
                <a:lnTo>
                  <a:pt x="1412455" y="725148"/>
                </a:lnTo>
                <a:lnTo>
                  <a:pt x="1323359" y="814244"/>
                </a:lnTo>
                <a:lnTo>
                  <a:pt x="1285195" y="776079"/>
                </a:lnTo>
                <a:lnTo>
                  <a:pt x="1374290" y="686984"/>
                </a:lnTo>
                <a:lnTo>
                  <a:pt x="763655" y="76349"/>
                </a:lnTo>
                <a:lnTo>
                  <a:pt x="38164" y="801840"/>
                </a:lnTo>
                <a:lnTo>
                  <a:pt x="0" y="763675"/>
                </a:lnTo>
                <a:lnTo>
                  <a:pt x="763675" y="0"/>
                </a:lnTo>
                <a:close/>
              </a:path>
            </a:pathLst>
          </a:custGeom>
          <a:gradFill rotWithShape="1">
            <a:gsLst>
              <a:gs pos="0">
                <a:srgbClr val="BCDCFA"/>
              </a:gs>
              <a:gs pos="51000">
                <a:srgbClr val="0F6FC6"/>
              </a:gs>
              <a:gs pos="100000">
                <a:srgbClr val="BCDCFA"/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F6FC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评价</a:t>
            </a:r>
            <a:endParaRPr lang="en-US" altLang="zh-CN" sz="2400" b="1" dirty="0">
              <a:solidFill>
                <a:srgbClr val="0F6FC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0F6FC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作用</a:t>
            </a:r>
            <a:endParaRPr lang="zh-CN" altLang="en-US" sz="2400" b="1" dirty="0">
              <a:solidFill>
                <a:srgbClr val="0F6FC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3469602" y="4047363"/>
            <a:ext cx="7004222" cy="1376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        法律</a:t>
            </a:r>
            <a:r>
              <a:rPr lang="zh-CN" altLang="en-US" dirty="0"/>
              <a:t>还告知人们，哪些行为是合法的，哪些行为是非法的，它是评价人们行为是否合法有效的准绳。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359346" y="2083951"/>
            <a:ext cx="3399800" cy="1723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796635" y="1801906"/>
            <a:ext cx="445481" cy="469613"/>
            <a:chOff x="2121873" y="1511588"/>
            <a:chExt cx="445481" cy="469613"/>
          </a:xfrm>
        </p:grpSpPr>
        <p:sp>
          <p:nvSpPr>
            <p:cNvPr id="6" name="矩形 5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83163" y="1506505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违法无小事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60050" y="2790350"/>
            <a:ext cx="7652244" cy="158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法律是最刚性的社会规则</a:t>
            </a:r>
            <a:endParaRPr lang="en-US" altLang="zh-CN" sz="32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不违法</a:t>
            </a:r>
            <a:r>
              <a:rPr lang="zh-CN" altLang="en-US" sz="32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是人们行为的</a:t>
            </a:r>
            <a:r>
              <a:rPr lang="zh-CN" altLang="en-US" sz="3600" b="1" dirty="0" smtClean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底线</a:t>
            </a:r>
            <a:endParaRPr lang="zh-CN" altLang="en-US" sz="36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1" name="Group 47"/>
          <p:cNvGrpSpPr/>
          <p:nvPr>
            <p:custDataLst>
              <p:tags r:id="rId1"/>
            </p:custDataLst>
          </p:nvPr>
        </p:nvGrpSpPr>
        <p:grpSpPr>
          <a:xfrm>
            <a:off x="9586877" y="3827524"/>
            <a:ext cx="975658" cy="939264"/>
            <a:chOff x="4516324" y="1568450"/>
            <a:chExt cx="3559176" cy="3652838"/>
          </a:xfrm>
        </p:grpSpPr>
        <p:sp>
          <p:nvSpPr>
            <p:cNvPr id="12" name="Freeform 18"/>
            <p:cNvSpPr/>
            <p:nvPr>
              <p:custDataLst>
                <p:tags r:id="rId2"/>
              </p:custDataLst>
            </p:nvPr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3" name="Freeform 19"/>
            <p:cNvSpPr/>
            <p:nvPr>
              <p:custDataLst>
                <p:tags r:id="rId3"/>
              </p:custDataLst>
            </p:nvPr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4" name="Freeform 20"/>
            <p:cNvSpPr/>
            <p:nvPr>
              <p:custDataLst>
                <p:tags r:id="rId4"/>
              </p:custDataLst>
            </p:nvPr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5" name="Freeform 21"/>
            <p:cNvSpPr/>
            <p:nvPr>
              <p:custDataLst>
                <p:tags r:id="rId5"/>
              </p:custDataLst>
            </p:nvPr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6" name="Freeform 22"/>
            <p:cNvSpPr/>
            <p:nvPr>
              <p:custDataLst>
                <p:tags r:id="rId6"/>
              </p:custDataLst>
            </p:nvPr>
          </p:nvSpPr>
          <p:spPr bwMode="auto">
            <a:xfrm>
              <a:off x="5090999" y="1643063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7" name="Freeform 23"/>
            <p:cNvSpPr/>
            <p:nvPr>
              <p:custDataLst>
                <p:tags r:id="rId7"/>
              </p:custDataLst>
            </p:nvPr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8" name="Freeform 24"/>
            <p:cNvSpPr/>
            <p:nvPr>
              <p:custDataLst>
                <p:tags r:id="rId8"/>
              </p:custDataLst>
            </p:nvPr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19" name="Freeform 25"/>
            <p:cNvSpPr/>
            <p:nvPr>
              <p:custDataLst>
                <p:tags r:id="rId9"/>
              </p:custDataLst>
            </p:nvPr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0" name="Freeform 26"/>
            <p:cNvSpPr/>
            <p:nvPr>
              <p:custDataLst>
                <p:tags r:id="rId10"/>
              </p:custDataLst>
            </p:nvPr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1" name="Freeform 27"/>
            <p:cNvSpPr/>
            <p:nvPr>
              <p:custDataLst>
                <p:tags r:id="rId11"/>
              </p:custDataLst>
            </p:nvPr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2" name="Freeform 28"/>
            <p:cNvSpPr/>
            <p:nvPr>
              <p:custDataLst>
                <p:tags r:id="rId12"/>
              </p:custDataLst>
            </p:nvPr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3" name="Freeform 29"/>
            <p:cNvSpPr/>
            <p:nvPr>
              <p:custDataLst>
                <p:tags r:id="rId13"/>
              </p:custDataLst>
            </p:nvPr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4" name="Freeform 30"/>
            <p:cNvSpPr/>
            <p:nvPr>
              <p:custDataLst>
                <p:tags r:id="rId14"/>
              </p:custDataLst>
            </p:nvPr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5" name="Freeform 31"/>
            <p:cNvSpPr/>
            <p:nvPr>
              <p:custDataLst>
                <p:tags r:id="rId15"/>
              </p:custDataLst>
            </p:nvPr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  <p:sp>
          <p:nvSpPr>
            <p:cNvPr id="26" name="Freeform 32"/>
            <p:cNvSpPr/>
            <p:nvPr>
              <p:custDataLst>
                <p:tags r:id="rId16"/>
              </p:custDataLst>
            </p:nvPr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5"/>
            </a:p>
          </p:txBody>
        </p:sp>
      </p:grpSp>
      <p:sp>
        <p:nvSpPr>
          <p:cNvPr id="27" name="Freeform 13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7773545" y="4735071"/>
            <a:ext cx="1613587" cy="388529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2866768" y="2916129"/>
            <a:ext cx="8081317" cy="12773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李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某等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人观赛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时，起哄、打闹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、向场内投掷水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瓶、展示不文明标语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。工作人员多次劝阻，他们就是不听。工作人员找来民警将他们带走。公安机关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给予李某等人警告处罚。</a:t>
            </a:r>
            <a:endParaRPr lang="zh-CN" altLang="en-US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856535" y="1756113"/>
            <a:ext cx="8091550" cy="10220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866405" y="4334869"/>
            <a:ext cx="8081680" cy="1314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66768" y="1902960"/>
            <a:ext cx="7163760" cy="79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朱某拾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到苏某丢失的手表，拒绝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归还。苏某向人民法院起诉，法院判决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苏某限期归还手表。</a:t>
            </a:r>
            <a:endParaRPr lang="zh-CN" altLang="en-US" sz="24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9" name="矩形 4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9153" y="4480728"/>
            <a:ext cx="7810652" cy="11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17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岁赵某多次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持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刀强夺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小学生的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财物，得赃款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1000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多元。</a:t>
            </a:r>
            <a:r>
              <a:rPr lang="zh-CN" altLang="en-US" sz="24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人民法院认定赵某犯了抢劫罪，依据刑法判处其有期徒刑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标题 27"/>
          <p:cNvSpPr>
            <a:spLocks noGrp="1"/>
          </p:cNvSpPr>
          <p:nvPr>
            <p:ph type="title"/>
          </p:nvPr>
        </p:nvSpPr>
        <p:spPr>
          <a:xfrm>
            <a:off x="2344166" y="1108816"/>
            <a:ext cx="8208963" cy="574368"/>
          </a:xfrm>
        </p:spPr>
        <p:txBody>
          <a:bodyPr>
            <a:normAutofit/>
          </a:bodyPr>
          <a:lstStyle/>
          <a:p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  <a:r>
              <a:rPr lang="en-US" altLang="zh-CN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47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页“探究与分享”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Freeform 5"/>
          <p:cNvSpPr/>
          <p:nvPr>
            <p:custDataLst>
              <p:tags r:id="rId6"/>
            </p:custDataLst>
          </p:nvPr>
        </p:nvSpPr>
        <p:spPr bwMode="auto">
          <a:xfrm>
            <a:off x="1581665" y="1713774"/>
            <a:ext cx="1047276" cy="97978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Freeform 5"/>
          <p:cNvSpPr/>
          <p:nvPr>
            <p:custDataLst>
              <p:tags r:id="rId7"/>
            </p:custDataLst>
          </p:nvPr>
        </p:nvSpPr>
        <p:spPr bwMode="auto">
          <a:xfrm>
            <a:off x="1458917" y="1655930"/>
            <a:ext cx="1159791" cy="103762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 w="19050">
            <a:noFill/>
          </a:ln>
          <a:effectLst>
            <a:softEdge rad="0"/>
          </a:effectLst>
        </p:spPr>
        <p:txBody>
          <a:bodyPr vert="horz" wrap="square" lIns="68580" tIns="34290" rIns="68580" bIns="34290" numCol="1" anchor="t" anchorCtr="0" compatLnSpc="1"/>
          <a:lstStyle/>
          <a:p>
            <a:pPr>
              <a:lnSpc>
                <a:spcPct val="150000"/>
              </a:lnSpc>
            </a:pPr>
            <a:endParaRPr lang="zh-CN" altLang="en-US" sz="101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>
            <p:custDataLst>
              <p:tags r:id="rId9"/>
            </p:custDataLst>
          </p:nvPr>
        </p:nvGrpSpPr>
        <p:grpSpPr>
          <a:xfrm>
            <a:off x="1512178" y="2928486"/>
            <a:ext cx="1186249" cy="1107593"/>
            <a:chOff x="1529861" y="1829264"/>
            <a:chExt cx="2452453" cy="2173589"/>
          </a:xfrm>
        </p:grpSpPr>
        <p:sp>
          <p:nvSpPr>
            <p:cNvPr id="34" name="Freeform 5"/>
            <p:cNvSpPr/>
            <p:nvPr>
              <p:custDataLst>
                <p:tags r:id="rId10"/>
              </p:custDataLst>
            </p:nvPr>
          </p:nvSpPr>
          <p:spPr bwMode="auto">
            <a:xfrm>
              <a:off x="1529861" y="1829264"/>
              <a:ext cx="2452453" cy="217358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1688672" y="1966891"/>
              <a:ext cx="2130210" cy="188798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12"/>
              <a:stretch>
                <a:fillRect/>
              </a:stretch>
            </a:blip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13"/>
            </p:custDataLst>
          </p:nvPr>
        </p:nvGrpSpPr>
        <p:grpSpPr>
          <a:xfrm>
            <a:off x="1443241" y="4402236"/>
            <a:ext cx="1321888" cy="1179627"/>
            <a:chOff x="1529861" y="1829264"/>
            <a:chExt cx="2452453" cy="2173589"/>
          </a:xfrm>
        </p:grpSpPr>
        <p:sp>
          <p:nvSpPr>
            <p:cNvPr id="37" name="Freeform 5"/>
            <p:cNvSpPr/>
            <p:nvPr>
              <p:custDataLst>
                <p:tags r:id="rId14"/>
              </p:custDataLst>
            </p:nvPr>
          </p:nvSpPr>
          <p:spPr bwMode="auto">
            <a:xfrm>
              <a:off x="1529861" y="1829264"/>
              <a:ext cx="2452453" cy="217358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5"/>
            <p:cNvSpPr/>
            <p:nvPr>
              <p:custDataLst>
                <p:tags r:id="rId15"/>
              </p:custDataLst>
            </p:nvPr>
          </p:nvSpPr>
          <p:spPr bwMode="auto">
            <a:xfrm>
              <a:off x="1688672" y="1966891"/>
              <a:ext cx="2130210" cy="188798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16"/>
              <a:stretch>
                <a:fillRect/>
              </a:stretch>
            </a:blip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/>
          <p:nvPr>
            <p:custDataLst>
              <p:tags r:id="rId1"/>
            </p:custDataLst>
          </p:nvPr>
        </p:nvSpPr>
        <p:spPr bwMode="auto">
          <a:xfrm>
            <a:off x="2454240" y="1578703"/>
            <a:ext cx="2357320" cy="213565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4890106" y="1627850"/>
            <a:ext cx="2357320" cy="2135652"/>
            <a:chOff x="1529861" y="1829264"/>
            <a:chExt cx="2452453" cy="2173589"/>
          </a:xfrm>
        </p:grpSpPr>
        <p:sp>
          <p:nvSpPr>
            <p:cNvPr id="13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1529861" y="1829264"/>
              <a:ext cx="2452453" cy="217358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1688672" y="1966891"/>
              <a:ext cx="2130210" cy="188798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6"/>
            </p:custDataLst>
          </p:nvPr>
        </p:nvGrpSpPr>
        <p:grpSpPr>
          <a:xfrm>
            <a:off x="7404518" y="1627850"/>
            <a:ext cx="2357320" cy="2135652"/>
            <a:chOff x="1529861" y="1829264"/>
            <a:chExt cx="2452453" cy="2173589"/>
          </a:xfrm>
        </p:grpSpPr>
        <p:sp>
          <p:nvSpPr>
            <p:cNvPr id="32" name="Freeform 5"/>
            <p:cNvSpPr/>
            <p:nvPr>
              <p:custDataLst>
                <p:tags r:id="rId7"/>
              </p:custDataLst>
            </p:nvPr>
          </p:nvSpPr>
          <p:spPr bwMode="auto">
            <a:xfrm>
              <a:off x="1529861" y="1829264"/>
              <a:ext cx="2452453" cy="217358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1688672" y="1966891"/>
              <a:ext cx="2130210" cy="188798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9"/>
              <a:stretch>
                <a:fillRect/>
              </a:stretch>
            </a:blip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Freeform 5"/>
          <p:cNvSpPr/>
          <p:nvPr>
            <p:custDataLst>
              <p:tags r:id="rId10"/>
            </p:custDataLst>
          </p:nvPr>
        </p:nvSpPr>
        <p:spPr bwMode="auto">
          <a:xfrm>
            <a:off x="2590657" y="1662312"/>
            <a:ext cx="2084486" cy="196843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blipFill rotWithShape="1">
            <a:blip r:embed="rId11"/>
            <a:stretch>
              <a:fillRect/>
            </a:stretch>
          </a:blipFill>
          <a:ln w="19050"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endParaRPr lang="zh-CN" altLang="en-US" sz="135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2508" y="4106733"/>
            <a:ext cx="6972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违法行为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是违反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法律、法规的规定，危害社会的行为。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/>
          <p:nvPr>
            <p:custDataLst>
              <p:tags r:id="rId1"/>
            </p:custDataLst>
          </p:nvPr>
        </p:nvSpPr>
        <p:spPr bwMode="auto">
          <a:xfrm>
            <a:off x="1204140" y="1762561"/>
            <a:ext cx="1212998" cy="109936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1204140" y="2929515"/>
            <a:ext cx="1212998" cy="1099362"/>
            <a:chOff x="1529861" y="1829264"/>
            <a:chExt cx="2452453" cy="2173589"/>
          </a:xfrm>
        </p:grpSpPr>
        <p:sp>
          <p:nvSpPr>
            <p:cNvPr id="13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1529861" y="1829264"/>
              <a:ext cx="2452453" cy="217358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1688672" y="1966891"/>
              <a:ext cx="2130210" cy="188798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6"/>
            </p:custDataLst>
          </p:nvPr>
        </p:nvGrpSpPr>
        <p:grpSpPr>
          <a:xfrm>
            <a:off x="1278116" y="4096469"/>
            <a:ext cx="1212998" cy="1099362"/>
            <a:chOff x="1529861" y="1829264"/>
            <a:chExt cx="2452453" cy="2173589"/>
          </a:xfrm>
        </p:grpSpPr>
        <p:sp>
          <p:nvSpPr>
            <p:cNvPr id="32" name="Freeform 5"/>
            <p:cNvSpPr/>
            <p:nvPr>
              <p:custDataLst>
                <p:tags r:id="rId7"/>
              </p:custDataLst>
            </p:nvPr>
          </p:nvSpPr>
          <p:spPr bwMode="auto">
            <a:xfrm>
              <a:off x="1529861" y="1829264"/>
              <a:ext cx="2452453" cy="217358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1688672" y="1966891"/>
              <a:ext cx="2130210" cy="188798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9"/>
              <a:stretch>
                <a:fillRect/>
              </a:stretch>
            </a:blip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Freeform 5"/>
          <p:cNvSpPr/>
          <p:nvPr>
            <p:custDataLst>
              <p:tags r:id="rId10"/>
            </p:custDataLst>
          </p:nvPr>
        </p:nvSpPr>
        <p:spPr bwMode="auto">
          <a:xfrm>
            <a:off x="1282689" y="1830153"/>
            <a:ext cx="1072607" cy="10132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blipFill rotWithShape="1">
            <a:blip r:embed="rId11"/>
            <a:stretch>
              <a:fillRect/>
            </a:stretch>
          </a:blipFill>
          <a:ln w="19050"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endParaRPr lang="zh-CN" altLang="en-US" sz="135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2569663" y="1249157"/>
          <a:ext cx="7792423" cy="477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01"/>
                <a:gridCol w="2177889"/>
                <a:gridCol w="1443737"/>
                <a:gridCol w="1873679"/>
                <a:gridCol w="1817317"/>
              </a:tblGrid>
              <a:tr h="9917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0" dirty="0" smtClean="0">
                          <a:solidFill>
                            <a:srgbClr val="FFFF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镜头</a:t>
                      </a:r>
                      <a:endParaRPr lang="zh-CN" altLang="en-US" sz="2400" b="0" dirty="0">
                        <a:solidFill>
                          <a:srgbClr val="FFFFFF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对社会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的</a:t>
                      </a:r>
                      <a:endParaRPr lang="en-US" altLang="zh-CN" sz="2400" b="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危害程度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9A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违反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的</a:t>
                      </a:r>
                      <a:endParaRPr lang="en-US" altLang="zh-CN" sz="2400" b="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法律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B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承担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的</a:t>
                      </a:r>
                      <a:endParaRPr lang="en-US" altLang="zh-CN" sz="2400" b="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法律责任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所属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违法</a:t>
                      </a:r>
                      <a:endParaRPr lang="en-US" altLang="zh-CN" sz="2400" b="0" dirty="0" smtClean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类别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AC74"/>
                    </a:solidFill>
                  </a:tcPr>
                </a:tc>
              </a:tr>
              <a:tr h="742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 smtClean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一</a:t>
                      </a:r>
                      <a:endParaRPr lang="en-US" altLang="zh-CN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 dirty="0" smtClean="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0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 smtClean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二</a:t>
                      </a:r>
                      <a:endParaRPr lang="en-US" altLang="zh-CN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 dirty="0" smtClean="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 smtClean="0">
                          <a:solidFill>
                            <a:srgbClr val="40404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三</a:t>
                      </a:r>
                      <a:endParaRPr lang="en-US" altLang="zh-CN" sz="2400" dirty="0">
                        <a:solidFill>
                          <a:srgbClr val="40404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 dirty="0" smtClean="0">
                        <a:solidFill>
                          <a:srgbClr val="404040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7030A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相同点</a:t>
                      </a:r>
                      <a:endParaRPr lang="en-US" altLang="zh-CN" sz="2400" b="1" dirty="0">
                        <a:solidFill>
                          <a:srgbClr val="7030A0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cPr marL="121920" marR="121920" marT="60960" marB="6096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 marL="121920" marR="121920" marT="60960" marB="6096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 marL="121920" marR="121920" marT="60960" marB="6096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1002202701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AS_UNIQUEID" val="1787"/>
</p:tagLst>
</file>

<file path=ppt/tags/tag100.xml><?xml version="1.0" encoding="utf-8"?>
<p:tagLst xmlns:p="http://schemas.openxmlformats.org/presentationml/2006/main">
  <p:tag name="AS_UNIQUEID" val="2377"/>
</p:tagLst>
</file>

<file path=ppt/tags/tag101.xml><?xml version="1.0" encoding="utf-8"?>
<p:tagLst xmlns:p="http://schemas.openxmlformats.org/presentationml/2006/main">
  <p:tag name="AS_UNIQUEID" val="2378"/>
</p:tagLst>
</file>

<file path=ppt/tags/tag102.xml><?xml version="1.0" encoding="utf-8"?>
<p:tagLst xmlns:p="http://schemas.openxmlformats.org/presentationml/2006/main">
  <p:tag name="AS_UNIQUEID" val="2379"/>
</p:tagLst>
</file>

<file path=ppt/tags/tag103.xml><?xml version="1.0" encoding="utf-8"?>
<p:tagLst xmlns:p="http://schemas.openxmlformats.org/presentationml/2006/main">
  <p:tag name="AS_UNIQUEID" val="2380"/>
</p:tagLst>
</file>

<file path=ppt/tags/tag104.xml><?xml version="1.0" encoding="utf-8"?>
<p:tagLst xmlns:p="http://schemas.openxmlformats.org/presentationml/2006/main">
  <p:tag name="AS_UNIQUEID" val="2381"/>
</p:tagLst>
</file>

<file path=ppt/tags/tag11.xml><?xml version="1.0" encoding="utf-8"?>
<p:tagLst xmlns:p="http://schemas.openxmlformats.org/presentationml/2006/main">
  <p:tag name="AS_UNIQUEID" val="1788"/>
</p:tagLst>
</file>

<file path=ppt/tags/tag12.xml><?xml version="1.0" encoding="utf-8"?>
<p:tagLst xmlns:p="http://schemas.openxmlformats.org/presentationml/2006/main">
  <p:tag name="AS_UNIQUEID" val="1789"/>
</p:tagLst>
</file>

<file path=ppt/tags/tag13.xml><?xml version="1.0" encoding="utf-8"?>
<p:tagLst xmlns:p="http://schemas.openxmlformats.org/presentationml/2006/main">
  <p:tag name="AS_UNIQUEID" val="1790"/>
</p:tagLst>
</file>

<file path=ppt/tags/tag14.xml><?xml version="1.0" encoding="utf-8"?>
<p:tagLst xmlns:p="http://schemas.openxmlformats.org/presentationml/2006/main">
  <p:tag name="AS_UNIQUEID" val="1791"/>
</p:tagLst>
</file>

<file path=ppt/tags/tag15.xml><?xml version="1.0" encoding="utf-8"?>
<p:tagLst xmlns:p="http://schemas.openxmlformats.org/presentationml/2006/main">
  <p:tag name="AS_UNIQUEID" val="1792"/>
</p:tagLst>
</file>

<file path=ppt/tags/tag16.xml><?xml version="1.0" encoding="utf-8"?>
<p:tagLst xmlns:p="http://schemas.openxmlformats.org/presentationml/2006/main">
  <p:tag name="AS_UNIQUEID" val="1793"/>
</p:tagLst>
</file>

<file path=ppt/tags/tag17.xml><?xml version="1.0" encoding="utf-8"?>
<p:tagLst xmlns:p="http://schemas.openxmlformats.org/presentationml/2006/main">
  <p:tag name="AS_UNIQUEID" val="1794"/>
</p:tagLst>
</file>

<file path=ppt/tags/tag18.xml><?xml version="1.0" encoding="utf-8"?>
<p:tagLst xmlns:p="http://schemas.openxmlformats.org/presentationml/2006/main">
  <p:tag name="AS_UNIQUEID" val="1795"/>
</p:tagLst>
</file>

<file path=ppt/tags/tag19.xml><?xml version="1.0" encoding="utf-8"?>
<p:tagLst xmlns:p="http://schemas.openxmlformats.org/presentationml/2006/main">
  <p:tag name="AS_UNIQUEID" val="1779"/>
</p:tagLst>
</file>

<file path=ppt/tags/tag2.xml><?xml version="1.0" encoding="utf-8"?>
<p:tagLst xmlns:p="http://schemas.openxmlformats.org/presentationml/2006/main">
  <p:tag name="MH" val="20171002202701"/>
  <p:tag name="MH_LIBRARY" val="GRAPHIC"/>
  <p:tag name="MH_TYPE" val="SubTitle"/>
  <p:tag name="MH_ORDER" val="2"/>
</p:tagLst>
</file>

<file path=ppt/tags/tag20.xml><?xml version="1.0" encoding="utf-8"?>
<p:tagLst xmlns:p="http://schemas.openxmlformats.org/presentationml/2006/main">
  <p:tag name="AS_UNIQUEID" val="2080"/>
</p:tagLst>
</file>

<file path=ppt/tags/tag21.xml><?xml version="1.0" encoding="utf-8"?>
<p:tagLst xmlns:p="http://schemas.openxmlformats.org/presentationml/2006/main">
  <p:tag name="AS_UNIQUEID" val="2071"/>
</p:tagLst>
</file>

<file path=ppt/tags/tag22.xml><?xml version="1.0" encoding="utf-8"?>
<p:tagLst xmlns:p="http://schemas.openxmlformats.org/presentationml/2006/main">
  <p:tag name="AS_UNIQUEID" val="2072"/>
</p:tagLst>
</file>

<file path=ppt/tags/tag23.xml><?xml version="1.0" encoding="utf-8"?>
<p:tagLst xmlns:p="http://schemas.openxmlformats.org/presentationml/2006/main">
  <p:tag name="AS_UNIQUEID" val="2075"/>
</p:tagLst>
</file>

<file path=ppt/tags/tag24.xml><?xml version="1.0" encoding="utf-8"?>
<p:tagLst xmlns:p="http://schemas.openxmlformats.org/presentationml/2006/main">
  <p:tag name="AS_UNIQUEID" val="2076"/>
</p:tagLst>
</file>

<file path=ppt/tags/tag25.xml><?xml version="1.0" encoding="utf-8"?>
<p:tagLst xmlns:p="http://schemas.openxmlformats.org/presentationml/2006/main">
  <p:tag name="AS_UNIQUEID" val="2073"/>
</p:tagLst>
</file>

<file path=ppt/tags/tag26.xml><?xml version="1.0" encoding="utf-8"?>
<p:tagLst xmlns:p="http://schemas.openxmlformats.org/presentationml/2006/main">
  <p:tag name="AS_UNIQUEID" val="2074"/>
</p:tagLst>
</file>

<file path=ppt/tags/tag27.xml><?xml version="1.0" encoding="utf-8"?>
<p:tagLst xmlns:p="http://schemas.openxmlformats.org/presentationml/2006/main">
  <p:tag name="AS_UNIQUEID" val="2100"/>
</p:tagLst>
</file>

<file path=ppt/tags/tag28.xml><?xml version="1.0" encoding="utf-8"?>
<p:tagLst xmlns:p="http://schemas.openxmlformats.org/presentationml/2006/main">
  <p:tag name="AS_UNIQUEID" val="2101"/>
</p:tagLst>
</file>

<file path=ppt/tags/tag29.xml><?xml version="1.0" encoding="utf-8"?>
<p:tagLst xmlns:p="http://schemas.openxmlformats.org/presentationml/2006/main">
  <p:tag name="AS_UNIQUEID" val="2102"/>
</p:tagLst>
</file>

<file path=ppt/tags/tag3.xml><?xml version="1.0" encoding="utf-8"?>
<p:tagLst xmlns:p="http://schemas.openxmlformats.org/presentationml/2006/main">
  <p:tag name="AS_UNIQUEID" val="1780"/>
</p:tagLst>
</file>

<file path=ppt/tags/tag30.xml><?xml version="1.0" encoding="utf-8"?>
<p:tagLst xmlns:p="http://schemas.openxmlformats.org/presentationml/2006/main">
  <p:tag name="AS_UNIQUEID" val="2103"/>
</p:tagLst>
</file>

<file path=ppt/tags/tag31.xml><?xml version="1.0" encoding="utf-8"?>
<p:tagLst xmlns:p="http://schemas.openxmlformats.org/presentationml/2006/main">
  <p:tag name="AS_UNIQUEID" val="2104"/>
</p:tagLst>
</file>

<file path=ppt/tags/tag32.xml><?xml version="1.0" encoding="utf-8"?>
<p:tagLst xmlns:p="http://schemas.openxmlformats.org/presentationml/2006/main">
  <p:tag name="AS_UNIQUEID" val="2105"/>
</p:tagLst>
</file>

<file path=ppt/tags/tag33.xml><?xml version="1.0" encoding="utf-8"?>
<p:tagLst xmlns:p="http://schemas.openxmlformats.org/presentationml/2006/main">
  <p:tag name="AS_UNIQUEID" val="2099"/>
</p:tagLst>
</file>

<file path=ppt/tags/tag34.xml><?xml version="1.0" encoding="utf-8"?>
<p:tagLst xmlns:p="http://schemas.openxmlformats.org/presentationml/2006/main">
  <p:tag name="AS_UNIQUEID" val="2100"/>
</p:tagLst>
</file>

<file path=ppt/tags/tag35.xml><?xml version="1.0" encoding="utf-8"?>
<p:tagLst xmlns:p="http://schemas.openxmlformats.org/presentationml/2006/main">
  <p:tag name="AS_UNIQUEID" val="2101"/>
</p:tagLst>
</file>

<file path=ppt/tags/tag36.xml><?xml version="1.0" encoding="utf-8"?>
<p:tagLst xmlns:p="http://schemas.openxmlformats.org/presentationml/2006/main">
  <p:tag name="AS_UNIQUEID" val="2102"/>
</p:tagLst>
</file>

<file path=ppt/tags/tag37.xml><?xml version="1.0" encoding="utf-8"?>
<p:tagLst xmlns:p="http://schemas.openxmlformats.org/presentationml/2006/main">
  <p:tag name="AS_UNIQUEID" val="2103"/>
</p:tagLst>
</file>

<file path=ppt/tags/tag38.xml><?xml version="1.0" encoding="utf-8"?>
<p:tagLst xmlns:p="http://schemas.openxmlformats.org/presentationml/2006/main">
  <p:tag name="AS_UNIQUEID" val="2104"/>
</p:tagLst>
</file>

<file path=ppt/tags/tag39.xml><?xml version="1.0" encoding="utf-8"?>
<p:tagLst xmlns:p="http://schemas.openxmlformats.org/presentationml/2006/main">
  <p:tag name="AS_UNIQUEID" val="2105"/>
</p:tagLst>
</file>

<file path=ppt/tags/tag4.xml><?xml version="1.0" encoding="utf-8"?>
<p:tagLst xmlns:p="http://schemas.openxmlformats.org/presentationml/2006/main">
  <p:tag name="AS_UNIQUEID" val="1781"/>
</p:tagLst>
</file>

<file path=ppt/tags/tag40.xml><?xml version="1.0" encoding="utf-8"?>
<p:tagLst xmlns:p="http://schemas.openxmlformats.org/presentationml/2006/main">
  <p:tag name="AS_UNIQUEID" val="2106"/>
</p:tagLst>
</file>

<file path=ppt/tags/tag41.xml><?xml version="1.0" encoding="utf-8"?>
<p:tagLst xmlns:p="http://schemas.openxmlformats.org/presentationml/2006/main">
  <p:tag name="AS_UNIQUEID" val="2099"/>
</p:tagLst>
</file>

<file path=ppt/tags/tag42.xml><?xml version="1.0" encoding="utf-8"?>
<p:tagLst xmlns:p="http://schemas.openxmlformats.org/presentationml/2006/main">
  <p:tag name="AS_UNIQUEID" val="2100"/>
</p:tagLst>
</file>

<file path=ppt/tags/tag43.xml><?xml version="1.0" encoding="utf-8"?>
<p:tagLst xmlns:p="http://schemas.openxmlformats.org/presentationml/2006/main">
  <p:tag name="AS_UNIQUEID" val="2101"/>
</p:tagLst>
</file>

<file path=ppt/tags/tag44.xml><?xml version="1.0" encoding="utf-8"?>
<p:tagLst xmlns:p="http://schemas.openxmlformats.org/presentationml/2006/main">
  <p:tag name="AS_UNIQUEID" val="2102"/>
</p:tagLst>
</file>

<file path=ppt/tags/tag45.xml><?xml version="1.0" encoding="utf-8"?>
<p:tagLst xmlns:p="http://schemas.openxmlformats.org/presentationml/2006/main">
  <p:tag name="AS_UNIQUEID" val="2103"/>
</p:tagLst>
</file>

<file path=ppt/tags/tag46.xml><?xml version="1.0" encoding="utf-8"?>
<p:tagLst xmlns:p="http://schemas.openxmlformats.org/presentationml/2006/main">
  <p:tag name="AS_UNIQUEID" val="2104"/>
</p:tagLst>
</file>

<file path=ppt/tags/tag47.xml><?xml version="1.0" encoding="utf-8"?>
<p:tagLst xmlns:p="http://schemas.openxmlformats.org/presentationml/2006/main">
  <p:tag name="AS_UNIQUEID" val="2105"/>
</p:tagLst>
</file>

<file path=ppt/tags/tag48.xml><?xml version="1.0" encoding="utf-8"?>
<p:tagLst xmlns:p="http://schemas.openxmlformats.org/presentationml/2006/main">
  <p:tag name="AS_UNIQUEID" val="2106"/>
</p:tagLst>
</file>

<file path=ppt/tags/tag49.xml><?xml version="1.0" encoding="utf-8"?>
<p:tagLst xmlns:p="http://schemas.openxmlformats.org/presentationml/2006/main">
  <p:tag name="AS_UNIQUEID" val="2108"/>
  <p:tag name="KSO_WM_UNIT_TABLE_BEAUTIFY" val="smartTable{44baa5b6-2c49-4d6b-89bb-4c2d0cd79d34}"/>
  <p:tag name="TABLE_COLOR_RGB" val="0x000000*0xFFFFFF*0x44546A*0xE6E5E5*0xE29A9A*0xDFBBB3*0xA3CDCB*0x8BAC74*0x849BCA*0xD1CD95"/>
  <p:tag name="TABLE_COLORIDX" val="h"/>
  <p:tag name="TABLE_EMPHASIZE_COLOR" val="14850714"/>
  <p:tag name="TABLE_SKINIDX" val="3"/>
</p:tagLst>
</file>

<file path=ppt/tags/tag5.xml><?xml version="1.0" encoding="utf-8"?>
<p:tagLst xmlns:p="http://schemas.openxmlformats.org/presentationml/2006/main">
  <p:tag name="AS_UNIQUEID" val="1782"/>
</p:tagLst>
</file>

<file path=ppt/tags/tag50.xml><?xml version="1.0" encoding="utf-8"?>
<p:tagLst xmlns:p="http://schemas.openxmlformats.org/presentationml/2006/main">
  <p:tag name="AS_UNIQUEID" val="2123"/>
  <p:tag name="KSO_WM_UNIT_TABLE_BEAUTIFY" val="smartTable{44baa5b6-2c49-4d6b-89bb-4c2d0cd79d34}"/>
  <p:tag name="TABLE_COLOR_RGB" val="0x000000*0xFFFFFF*0x44546A*0xE6E5E5*0xE29A9A*0xDFBBB3*0xA3CDCB*0x8BAC74*0x849BCA*0xD1CD95"/>
  <p:tag name="TABLE_COLORIDX" val="h"/>
  <p:tag name="TABLE_EMPHASIZE_COLOR" val="14850714"/>
  <p:tag name="TABLE_SKINIDX" val="3"/>
</p:tagLst>
</file>

<file path=ppt/tags/tag51.xml><?xml version="1.0" encoding="utf-8"?>
<p:tagLst xmlns:p="http://schemas.openxmlformats.org/presentationml/2006/main">
  <p:tag name="AS_UNIQUEID" val="2124"/>
</p:tagLst>
</file>

<file path=ppt/tags/tag52.xml><?xml version="1.0" encoding="utf-8"?>
<p:tagLst xmlns:p="http://schemas.openxmlformats.org/presentationml/2006/main">
  <p:tag name="AS_UNIQUEID" val="2125"/>
</p:tagLst>
</file>

<file path=ppt/tags/tag53.xml><?xml version="1.0" encoding="utf-8"?>
<p:tagLst xmlns:p="http://schemas.openxmlformats.org/presentationml/2006/main">
  <p:tag name="AS_UNIQUEID" val="2126"/>
</p:tagLst>
</file>

<file path=ppt/tags/tag54.xml><?xml version="1.0" encoding="utf-8"?>
<p:tagLst xmlns:p="http://schemas.openxmlformats.org/presentationml/2006/main">
  <p:tag name="AS_UNIQUEID" val="892"/>
</p:tagLst>
</file>

<file path=ppt/tags/tag55.xml><?xml version="1.0" encoding="utf-8"?>
<p:tagLst xmlns:p="http://schemas.openxmlformats.org/presentationml/2006/main">
  <p:tag name="AS_UNIQUEID" val="893"/>
</p:tagLst>
</file>

<file path=ppt/tags/tag56.xml><?xml version="1.0" encoding="utf-8"?>
<p:tagLst xmlns:p="http://schemas.openxmlformats.org/presentationml/2006/main">
  <p:tag name="AS_UNIQUEID" val="894"/>
</p:tagLst>
</file>

<file path=ppt/tags/tag57.xml><?xml version="1.0" encoding="utf-8"?>
<p:tagLst xmlns:p="http://schemas.openxmlformats.org/presentationml/2006/main">
  <p:tag name="AS_UNIQUEID" val="898"/>
</p:tagLst>
</file>

<file path=ppt/tags/tag58.xml><?xml version="1.0" encoding="utf-8"?>
<p:tagLst xmlns:p="http://schemas.openxmlformats.org/presentationml/2006/main">
  <p:tag name="AS_UNIQUEID" val="899"/>
</p:tagLst>
</file>

<file path=ppt/tags/tag59.xml><?xml version="1.0" encoding="utf-8"?>
<p:tagLst xmlns:p="http://schemas.openxmlformats.org/presentationml/2006/main">
  <p:tag name="AS_UNIQUEID" val="900"/>
</p:tagLst>
</file>

<file path=ppt/tags/tag6.xml><?xml version="1.0" encoding="utf-8"?>
<p:tagLst xmlns:p="http://schemas.openxmlformats.org/presentationml/2006/main">
  <p:tag name="AS_UNIQUEID" val="1783"/>
</p:tagLst>
</file>

<file path=ppt/tags/tag60.xml><?xml version="1.0" encoding="utf-8"?>
<p:tagLst xmlns:p="http://schemas.openxmlformats.org/presentationml/2006/main">
  <p:tag name="AS_UNIQUEID" val="895"/>
</p:tagLst>
</file>

<file path=ppt/tags/tag61.xml><?xml version="1.0" encoding="utf-8"?>
<p:tagLst xmlns:p="http://schemas.openxmlformats.org/presentationml/2006/main">
  <p:tag name="AS_UNIQUEID" val="896"/>
</p:tagLst>
</file>

<file path=ppt/tags/tag62.xml><?xml version="1.0" encoding="utf-8"?>
<p:tagLst xmlns:p="http://schemas.openxmlformats.org/presentationml/2006/main">
  <p:tag name="AS_UNIQUEID" val="897"/>
</p:tagLst>
</file>

<file path=ppt/tags/tag63.xml><?xml version="1.0" encoding="utf-8"?>
<p:tagLst xmlns:p="http://schemas.openxmlformats.org/presentationml/2006/main">
  <p:tag name="AS_UNIQUEID" val="2127"/>
</p:tagLst>
</file>

<file path=ppt/tags/tag64.xml><?xml version="1.0" encoding="utf-8"?>
<p:tagLst xmlns:p="http://schemas.openxmlformats.org/presentationml/2006/main">
  <p:tag name="AS_UNIQUEID" val="2128"/>
</p:tagLst>
</file>

<file path=ppt/tags/tag65.xml><?xml version="1.0" encoding="utf-8"?>
<p:tagLst xmlns:p="http://schemas.openxmlformats.org/presentationml/2006/main">
  <p:tag name="AS_UNIQUEID" val="2129"/>
</p:tagLst>
</file>

<file path=ppt/tags/tag66.xml><?xml version="1.0" encoding="utf-8"?>
<p:tagLst xmlns:p="http://schemas.openxmlformats.org/presentationml/2006/main">
  <p:tag name="AS_UNIQUEID" val="2252"/>
</p:tagLst>
</file>

<file path=ppt/tags/tag67.xml><?xml version="1.0" encoding="utf-8"?>
<p:tagLst xmlns:p="http://schemas.openxmlformats.org/presentationml/2006/main">
  <p:tag name="AS_UNIQUEID" val="2259"/>
</p:tagLst>
</file>

<file path=ppt/tags/tag68.xml><?xml version="1.0" encoding="utf-8"?>
<p:tagLst xmlns:p="http://schemas.openxmlformats.org/presentationml/2006/main">
  <p:tag name="AS_UNIQUEID" val="2260"/>
</p:tagLst>
</file>

<file path=ppt/tags/tag69.xml><?xml version="1.0" encoding="utf-8"?>
<p:tagLst xmlns:p="http://schemas.openxmlformats.org/presentationml/2006/main">
  <p:tag name="AS_UNIQUEID" val="2261"/>
</p:tagLst>
</file>

<file path=ppt/tags/tag7.xml><?xml version="1.0" encoding="utf-8"?>
<p:tagLst xmlns:p="http://schemas.openxmlformats.org/presentationml/2006/main">
  <p:tag name="AS_UNIQUEID" val="1784"/>
</p:tagLst>
</file>

<file path=ppt/tags/tag70.xml><?xml version="1.0" encoding="utf-8"?>
<p:tagLst xmlns:p="http://schemas.openxmlformats.org/presentationml/2006/main">
  <p:tag name="AS_UNIQUEID" val="2262"/>
</p:tagLst>
</file>

<file path=ppt/tags/tag71.xml><?xml version="1.0" encoding="utf-8"?>
<p:tagLst xmlns:p="http://schemas.openxmlformats.org/presentationml/2006/main">
  <p:tag name="AS_UNIQUEID" val="2263"/>
</p:tagLst>
</file>

<file path=ppt/tags/tag72.xml><?xml version="1.0" encoding="utf-8"?>
<p:tagLst xmlns:p="http://schemas.openxmlformats.org/presentationml/2006/main">
  <p:tag name="AS_UNIQUEID" val="2264"/>
</p:tagLst>
</file>

<file path=ppt/tags/tag73.xml><?xml version="1.0" encoding="utf-8"?>
<p:tagLst xmlns:p="http://schemas.openxmlformats.org/presentationml/2006/main">
  <p:tag name="AS_UNIQUEID" val="2265"/>
</p:tagLst>
</file>

<file path=ppt/tags/tag74.xml><?xml version="1.0" encoding="utf-8"?>
<p:tagLst xmlns:p="http://schemas.openxmlformats.org/presentationml/2006/main">
  <p:tag name="AS_UNIQUEID" val="2266"/>
</p:tagLst>
</file>

<file path=ppt/tags/tag75.xml><?xml version="1.0" encoding="utf-8"?>
<p:tagLst xmlns:p="http://schemas.openxmlformats.org/presentationml/2006/main">
  <p:tag name="AS_UNIQUEID" val="2268"/>
</p:tagLst>
</file>

<file path=ppt/tags/tag76.xml><?xml version="1.0" encoding="utf-8"?>
<p:tagLst xmlns:p="http://schemas.openxmlformats.org/presentationml/2006/main">
  <p:tag name="AS_UNIQUEID" val="2271"/>
</p:tagLst>
</file>

<file path=ppt/tags/tag77.xml><?xml version="1.0" encoding="utf-8"?>
<p:tagLst xmlns:p="http://schemas.openxmlformats.org/presentationml/2006/main">
  <p:tag name="AS_UNIQUEID" val="2274"/>
</p:tagLst>
</file>

<file path=ppt/tags/tag78.xml><?xml version="1.0" encoding="utf-8"?>
<p:tagLst xmlns:p="http://schemas.openxmlformats.org/presentationml/2006/main">
  <p:tag name="AS_UNIQUEID" val="2277"/>
</p:tagLst>
</file>

<file path=ppt/tags/tag79.xml><?xml version="1.0" encoding="utf-8"?>
<p:tagLst xmlns:p="http://schemas.openxmlformats.org/presentationml/2006/main">
  <p:tag name="AS_UNIQUEID" val="2385"/>
</p:tagLst>
</file>

<file path=ppt/tags/tag8.xml><?xml version="1.0" encoding="utf-8"?>
<p:tagLst xmlns:p="http://schemas.openxmlformats.org/presentationml/2006/main">
  <p:tag name="AS_UNIQUEID" val="1785"/>
</p:tagLst>
</file>

<file path=ppt/tags/tag80.xml><?xml version="1.0" encoding="utf-8"?>
<p:tagLst xmlns:p="http://schemas.openxmlformats.org/presentationml/2006/main">
  <p:tag name="AS_UNIQUEID" val="2386"/>
</p:tagLst>
</file>

<file path=ppt/tags/tag81.xml><?xml version="1.0" encoding="utf-8"?>
<p:tagLst xmlns:p="http://schemas.openxmlformats.org/presentationml/2006/main">
  <p:tag name="AS_UNIQUEID" val="2387"/>
</p:tagLst>
</file>

<file path=ppt/tags/tag82.xml><?xml version="1.0" encoding="utf-8"?>
<p:tagLst xmlns:p="http://schemas.openxmlformats.org/presentationml/2006/main">
  <p:tag name="AS_UNIQUEID" val="2382"/>
</p:tagLst>
</file>

<file path=ppt/tags/tag83.xml><?xml version="1.0" encoding="utf-8"?>
<p:tagLst xmlns:p="http://schemas.openxmlformats.org/presentationml/2006/main">
  <p:tag name="AS_UNIQUEID" val="2383"/>
</p:tagLst>
</file>

<file path=ppt/tags/tag84.xml><?xml version="1.0" encoding="utf-8"?>
<p:tagLst xmlns:p="http://schemas.openxmlformats.org/presentationml/2006/main">
  <p:tag name="AS_UNIQUEID" val="2384"/>
</p:tagLst>
</file>

<file path=ppt/tags/tag85.xml><?xml version="1.0" encoding="utf-8"?>
<p:tagLst xmlns:p="http://schemas.openxmlformats.org/presentationml/2006/main">
  <p:tag name="AS_UNIQUEID" val="2371"/>
</p:tagLst>
</file>

<file path=ppt/tags/tag86.xml><?xml version="1.0" encoding="utf-8"?>
<p:tagLst xmlns:p="http://schemas.openxmlformats.org/presentationml/2006/main">
  <p:tag name="AS_UNIQUEID" val="2372"/>
</p:tagLst>
</file>

<file path=ppt/tags/tag87.xml><?xml version="1.0" encoding="utf-8"?>
<p:tagLst xmlns:p="http://schemas.openxmlformats.org/presentationml/2006/main">
  <p:tag name="AS_UNIQUEID" val="2373"/>
</p:tagLst>
</file>

<file path=ppt/tags/tag88.xml><?xml version="1.0" encoding="utf-8"?>
<p:tagLst xmlns:p="http://schemas.openxmlformats.org/presentationml/2006/main">
  <p:tag name="AS_UNIQUEID" val="2374"/>
</p:tagLst>
</file>

<file path=ppt/tags/tag89.xml><?xml version="1.0" encoding="utf-8"?>
<p:tagLst xmlns:p="http://schemas.openxmlformats.org/presentationml/2006/main">
  <p:tag name="AS_UNIQUEID" val="2375"/>
</p:tagLst>
</file>

<file path=ppt/tags/tag9.xml><?xml version="1.0" encoding="utf-8"?>
<p:tagLst xmlns:p="http://schemas.openxmlformats.org/presentationml/2006/main">
  <p:tag name="AS_UNIQUEID" val="1786"/>
</p:tagLst>
</file>

<file path=ppt/tags/tag90.xml><?xml version="1.0" encoding="utf-8"?>
<p:tagLst xmlns:p="http://schemas.openxmlformats.org/presentationml/2006/main">
  <p:tag name="AS_UNIQUEID" val="2360"/>
</p:tagLst>
</file>

<file path=ppt/tags/tag91.xml><?xml version="1.0" encoding="utf-8"?>
<p:tagLst xmlns:p="http://schemas.openxmlformats.org/presentationml/2006/main">
  <p:tag name="AS_UNIQUEID" val="2361"/>
</p:tagLst>
</file>

<file path=ppt/tags/tag92.xml><?xml version="1.0" encoding="utf-8"?>
<p:tagLst xmlns:p="http://schemas.openxmlformats.org/presentationml/2006/main">
  <p:tag name="AS_UNIQUEID" val="2362"/>
</p:tagLst>
</file>

<file path=ppt/tags/tag93.xml><?xml version="1.0" encoding="utf-8"?>
<p:tagLst xmlns:p="http://schemas.openxmlformats.org/presentationml/2006/main">
  <p:tag name="AS_UNIQUEID" val="2363"/>
</p:tagLst>
</file>

<file path=ppt/tags/tag94.xml><?xml version="1.0" encoding="utf-8"?>
<p:tagLst xmlns:p="http://schemas.openxmlformats.org/presentationml/2006/main">
  <p:tag name="AS_UNIQUEID" val="2364"/>
</p:tagLst>
</file>

<file path=ppt/tags/tag95.xml><?xml version="1.0" encoding="utf-8"?>
<p:tagLst xmlns:p="http://schemas.openxmlformats.org/presentationml/2006/main">
  <p:tag name="AS_UNIQUEID" val="2365"/>
</p:tagLst>
</file>

<file path=ppt/tags/tag96.xml><?xml version="1.0" encoding="utf-8"?>
<p:tagLst xmlns:p="http://schemas.openxmlformats.org/presentationml/2006/main">
  <p:tag name="AS_UNIQUEID" val="2366"/>
</p:tagLst>
</file>

<file path=ppt/tags/tag97.xml><?xml version="1.0" encoding="utf-8"?>
<p:tagLst xmlns:p="http://schemas.openxmlformats.org/presentationml/2006/main">
  <p:tag name="AS_UNIQUEID" val="2367"/>
</p:tagLst>
</file>

<file path=ppt/tags/tag98.xml><?xml version="1.0" encoding="utf-8"?>
<p:tagLst xmlns:p="http://schemas.openxmlformats.org/presentationml/2006/main">
  <p:tag name="AS_UNIQUEID" val="2369"/>
</p:tagLst>
</file>

<file path=ppt/tags/tag99.xml><?xml version="1.0" encoding="utf-8"?>
<p:tagLst xmlns:p="http://schemas.openxmlformats.org/presentationml/2006/main">
  <p:tag name="AS_UNIQUEID" val="23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WPS 演示</Application>
  <PresentationFormat>自定义</PresentationFormat>
  <Paragraphs>185</Paragraphs>
  <Slides>14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华文楷体</vt:lpstr>
      <vt:lpstr>微软雅黑</vt:lpstr>
      <vt:lpstr>幼圆</vt:lpstr>
      <vt:lpstr>华文中宋</vt:lpstr>
      <vt:lpstr>Impact</vt:lpstr>
      <vt:lpstr>Arial Unicode MS</vt:lpstr>
      <vt:lpstr>Calibri</vt:lpstr>
      <vt:lpstr>Office 主题</vt:lpstr>
      <vt:lpstr>法不可违</vt:lpstr>
      <vt:lpstr>情境在线</vt:lpstr>
      <vt:lpstr>情境在线</vt:lpstr>
      <vt:lpstr>PowerPoint 演示文稿</vt:lpstr>
      <vt:lpstr>法律规范的社会作用</vt:lpstr>
      <vt:lpstr>PowerPoint 演示文稿</vt:lpstr>
      <vt:lpstr>教材47页“探究与分享”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WPS_1555855166</cp:lastModifiedBy>
  <cp:revision>365</cp:revision>
  <dcterms:created xsi:type="dcterms:W3CDTF">2020-02-05T11:17:00Z</dcterms:created>
  <dcterms:modified xsi:type="dcterms:W3CDTF">2021-04-18T05:05:24Z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1C01FC2969254669AC73B3E2B7E460EF</vt:lpwstr>
  </property>
</Properties>
</file>