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93" r:id="rId3"/>
    <p:sldId id="354" r:id="rId4"/>
    <p:sldId id="390" r:id="rId6"/>
    <p:sldId id="395" r:id="rId7"/>
    <p:sldId id="334" r:id="rId8"/>
    <p:sldId id="455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BF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2572" autoAdjust="0"/>
  </p:normalViewPr>
  <p:slideViewPr>
    <p:cSldViewPr snapToGrid="0">
      <p:cViewPr varScale="1">
        <p:scale>
          <a:sx n="70" d="100"/>
          <a:sy n="70" d="100"/>
        </p:scale>
        <p:origin x="-384" y="-90"/>
      </p:cViewPr>
      <p:guideLst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0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1C168-B752-4452-93BD-766F166B5C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200" dirty="0" smtClean="0">
              <a:solidFill>
                <a:srgbClr val="4D4F5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A90D3-16BB-4FC6-95EF-C1F02C623E5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799"/>
            <a:ext cx="10363200" cy="147028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880"/>
            <a:ext cx="8534400" cy="175290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9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411"/>
            <a:ext cx="2743200" cy="438861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411"/>
            <a:ext cx="8026400" cy="438861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7673"/>
            <a:ext cx="10363200" cy="1362313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7222"/>
            <a:ext cx="10363200" cy="1500449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903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63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823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83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7435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361"/>
            <a:ext cx="5384800" cy="3394668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361"/>
            <a:ext cx="5384800" cy="3394668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87"/>
            <a:ext cx="10972800" cy="1143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381"/>
            <a:ext cx="5386917" cy="63987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9035" indent="0">
              <a:buNone/>
              <a:defRPr sz="2135" b="1"/>
            </a:lvl5pPr>
            <a:lvl6pPr marL="3048635" indent="0">
              <a:buNone/>
              <a:defRPr sz="2135" b="1"/>
            </a:lvl6pPr>
            <a:lvl7pPr marL="3658235" indent="0">
              <a:buNone/>
              <a:defRPr sz="2135" b="1"/>
            </a:lvl7pPr>
            <a:lvl8pPr marL="4267835" indent="0">
              <a:buNone/>
              <a:defRPr sz="2135" b="1"/>
            </a:lvl8pPr>
            <a:lvl9pPr marL="4877435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5255"/>
            <a:ext cx="5386917" cy="3951979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381"/>
            <a:ext cx="5389033" cy="63987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9035" indent="0">
              <a:buNone/>
              <a:defRPr sz="2135" b="1"/>
            </a:lvl5pPr>
            <a:lvl6pPr marL="3048635" indent="0">
              <a:buNone/>
              <a:defRPr sz="2135" b="1"/>
            </a:lvl6pPr>
            <a:lvl7pPr marL="3658235" indent="0">
              <a:buNone/>
              <a:defRPr sz="2135" b="1"/>
            </a:lvl7pPr>
            <a:lvl8pPr marL="4267835" indent="0">
              <a:buNone/>
              <a:defRPr sz="2135" b="1"/>
            </a:lvl8pPr>
            <a:lvl9pPr marL="4877435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5255"/>
            <a:ext cx="5389033" cy="3951979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98"/>
            <a:ext cx="4011084" cy="1162253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100"/>
            <a:ext cx="6815667" cy="5854137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352"/>
            <a:ext cx="4011084" cy="469188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9035" indent="0">
              <a:buNone/>
              <a:defRPr sz="1200"/>
            </a:lvl5pPr>
            <a:lvl6pPr marL="3048635" indent="0">
              <a:buNone/>
              <a:defRPr sz="1200"/>
            </a:lvl6pPr>
            <a:lvl7pPr marL="3658235" indent="0">
              <a:buNone/>
              <a:defRPr sz="1200"/>
            </a:lvl7pPr>
            <a:lvl8pPr marL="4267835" indent="0">
              <a:buNone/>
              <a:defRPr sz="1200"/>
            </a:lvl8pPr>
            <a:lvl9pPr marL="487743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1440"/>
            <a:ext cx="7315200" cy="566837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881"/>
            <a:ext cx="7315200" cy="411552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9035" indent="0">
              <a:buNone/>
              <a:defRPr sz="2665"/>
            </a:lvl5pPr>
            <a:lvl6pPr marL="3048635" indent="0">
              <a:buNone/>
              <a:defRPr sz="2665"/>
            </a:lvl6pPr>
            <a:lvl7pPr marL="3658235" indent="0">
              <a:buNone/>
              <a:defRPr sz="2665"/>
            </a:lvl7pPr>
            <a:lvl8pPr marL="4267835" indent="0">
              <a:buNone/>
              <a:defRPr sz="2665"/>
            </a:lvl8pPr>
            <a:lvl9pPr marL="4877435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8277"/>
            <a:ext cx="7315200" cy="805004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9035" indent="0">
              <a:buNone/>
              <a:defRPr sz="1200"/>
            </a:lvl5pPr>
            <a:lvl6pPr marL="3048635" indent="0">
              <a:buNone/>
              <a:defRPr sz="1200"/>
            </a:lvl6pPr>
            <a:lvl7pPr marL="3658235" indent="0">
              <a:buNone/>
              <a:defRPr sz="1200"/>
            </a:lvl7pPr>
            <a:lvl8pPr marL="4267835" indent="0">
              <a:buNone/>
              <a:defRPr sz="1200"/>
            </a:lvl8pPr>
            <a:lvl9pPr marL="4877435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jpe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87"/>
            <a:ext cx="10972800" cy="11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481"/>
            <a:ext cx="10972800" cy="4526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7463"/>
            <a:ext cx="2844800" cy="365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7D53B-89C7-4454-A87D-236052FCF1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7463"/>
            <a:ext cx="3860800" cy="365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7463"/>
            <a:ext cx="2844800" cy="3651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0C8F1-5901-4829-8F2A-10DD15D63CF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 descr="C:\Users\jyzx_\Desktop\图片1.jpg图片1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>
          <a:xfrm>
            <a:off x="1" y="211"/>
            <a:ext cx="12194540" cy="68592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8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34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30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6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2235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90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6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2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8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35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>
                <a:solidFill>
                  <a:schemeClr val="bg1"/>
                </a:solidFill>
              </a:rPr>
              <a:t>物质帮助权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7910" y="1164656"/>
            <a:ext cx="42158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物质帮助权</a:t>
            </a:r>
            <a:endParaRPr lang="en-US" altLang="zh-CN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7391" y="2180319"/>
            <a:ext cx="66159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中华人民共和国宪法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第四十五条        </a:t>
            </a:r>
            <a:endParaRPr lang="en-US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中华人民共和国公民在年老、疾病或者丧失劳动能力的情况下，有从国家和社会获得物质帮助的权利。</a:t>
            </a:r>
            <a:endParaRPr lang="en-US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fontAlgn="base"/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国家发展为公民享受这些权利所需要的社会保险、社会救济和医疗卫生事业。</a:t>
            </a:r>
            <a:endParaRPr lang="zh-CN" altLang="en-US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90" y="2380819"/>
            <a:ext cx="2866466" cy="26013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872744" y="1295767"/>
            <a:ext cx="1800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94118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872744" y="2053425"/>
            <a:ext cx="1800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23894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28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72743" y="2811958"/>
            <a:ext cx="18004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19697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28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024068" y="3555596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28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4068" y="429923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28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72743" y="504287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12.5</a:t>
            </a:r>
            <a:r>
              <a:rPr lang="zh-CN" altLang="en-US" sz="28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28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770150" y="1312305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94118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3200" dirty="0"/>
          </a:p>
        </p:txBody>
      </p:sp>
      <p:sp>
        <p:nvSpPr>
          <p:cNvPr id="8" name="矩形 7"/>
          <p:cNvSpPr/>
          <p:nvPr/>
        </p:nvSpPr>
        <p:spPr>
          <a:xfrm>
            <a:off x="1716291" y="2022647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23894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32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16291" y="2789121"/>
            <a:ext cx="20313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19697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万人</a:t>
            </a:r>
            <a:endParaRPr lang="zh-CN" altLang="en-US" sz="32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72743" y="3532759"/>
            <a:ext cx="1210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32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86674" y="4299234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32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770150" y="504287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12.5</a:t>
            </a:r>
            <a:r>
              <a:rPr lang="zh-CN" altLang="en-US" sz="3200" dirty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亿人</a:t>
            </a:r>
            <a:endParaRPr lang="zh-CN" altLang="en-US" sz="32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37807" y="1313371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参加基本养老保险人数</a:t>
            </a:r>
            <a:endParaRPr lang="zh-CN" altLang="en-US" sz="2800" dirty="0"/>
          </a:p>
        </p:txBody>
      </p:sp>
      <p:sp>
        <p:nvSpPr>
          <p:cNvPr id="5" name="矩形 4"/>
          <p:cNvSpPr/>
          <p:nvPr/>
        </p:nvSpPr>
        <p:spPr>
          <a:xfrm>
            <a:off x="4248140" y="2084202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参加工伤保险人数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4248140" y="2890616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参加失业保险人数</a:t>
            </a:r>
            <a:endParaRPr lang="zh-CN" altLang="en-US" sz="2800" dirty="0"/>
          </a:p>
        </p:txBody>
      </p:sp>
      <p:sp>
        <p:nvSpPr>
          <p:cNvPr id="14" name="矩形 13"/>
          <p:cNvSpPr/>
          <p:nvPr/>
        </p:nvSpPr>
        <p:spPr>
          <a:xfrm>
            <a:off x="4248140" y="3592085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参加生育保险人数</a:t>
            </a:r>
            <a:endParaRPr lang="zh-CN" altLang="en-US" sz="2800" dirty="0"/>
          </a:p>
        </p:txBody>
      </p:sp>
      <p:sp>
        <p:nvSpPr>
          <p:cNvPr id="15" name="矩形 14"/>
          <p:cNvSpPr/>
          <p:nvPr/>
        </p:nvSpPr>
        <p:spPr>
          <a:xfrm>
            <a:off x="4248141" y="4197214"/>
            <a:ext cx="58449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职工基本医疗保险、城乡居民基本医疗保险在内的基本医疗保险覆盖</a:t>
            </a:r>
            <a:endParaRPr lang="zh-CN" altLang="en-US" sz="2800" dirty="0"/>
          </a:p>
        </p:txBody>
      </p:sp>
      <p:sp>
        <p:nvSpPr>
          <p:cNvPr id="16" name="矩形 15"/>
          <p:cNvSpPr/>
          <p:nvPr/>
        </p:nvSpPr>
        <p:spPr>
          <a:xfrm>
            <a:off x="4248140" y="5243179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社会保障卡持卡人数</a:t>
            </a:r>
            <a:endParaRPr lang="zh-CN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98089" y="1018481"/>
            <a:ext cx="8012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建立起世界上覆盖人口最多的社会保障制度</a:t>
            </a:r>
            <a:endParaRPr lang="zh-CN" altLang="en-US" sz="32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90002" y="1965277"/>
            <a:ext cx="8978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覆盖全国</a:t>
            </a:r>
            <a:r>
              <a:rPr lang="en-US" altLang="zh-CN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89.6%</a:t>
            </a:r>
            <a:r>
              <a:rPr lang="zh-CN" altLang="en-US" sz="28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人口，基本实现全民医保。</a:t>
            </a:r>
            <a:endParaRPr lang="en-US" altLang="zh-CN" sz="2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69"/>
          <a:stretch>
            <a:fillRect/>
          </a:stretch>
        </p:blipFill>
        <p:spPr>
          <a:xfrm>
            <a:off x="4131007" y="2714101"/>
            <a:ext cx="3128436" cy="29274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86" y="1230924"/>
            <a:ext cx="2438357" cy="25817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108" y="1253900"/>
            <a:ext cx="2492385" cy="2567823"/>
          </a:xfrm>
          <a:prstGeom prst="rect">
            <a:avLst/>
          </a:prstGeom>
        </p:spPr>
      </p:pic>
      <p:sp>
        <p:nvSpPr>
          <p:cNvPr id="124930" name="AutoShape 2" descr="http://img5.imgtn.bdimg.com/it/u=2830729209,13372295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4932" name="AutoShape 4" descr="http://img5.imgtn.bdimg.com/it/u=2830729209,13372295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124934" name="Picture 6" descr="https://timgsa.baidu.com/timg?image&amp;quality=80&amp;size=b9999_10000&amp;sec=1586855564322&amp;di=7a96f22ae8e92fea0a1d574794bdb570&amp;imgtype=0&amp;src=http%3A%2F%2Fimg4.imgtn.bdimg.com%2Fit%2Fu%3D2830729209%2C1337229530%26fm%3D214%26gp%3D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3914" y="1244536"/>
            <a:ext cx="3267564" cy="2568030"/>
          </a:xfrm>
          <a:prstGeom prst="rect">
            <a:avLst/>
          </a:prstGeom>
          <a:noFill/>
        </p:spPr>
      </p:pic>
      <p:pic>
        <p:nvPicPr>
          <p:cNvPr id="124936" name="Picture 8" descr="https://ss3.bdstatic.com/70cFv8Sh_Q1YnxGkpoWK1HF6hhy/it/u=2980124240,3387914285&amp;fm=26&amp;gp=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15046" y="1235314"/>
            <a:ext cx="2403231" cy="2574685"/>
          </a:xfrm>
          <a:prstGeom prst="rect">
            <a:avLst/>
          </a:prstGeom>
          <a:noFill/>
        </p:spPr>
      </p:pic>
      <p:sp>
        <p:nvSpPr>
          <p:cNvPr id="11" name="矩形 10"/>
          <p:cNvSpPr/>
          <p:nvPr/>
        </p:nvSpPr>
        <p:spPr>
          <a:xfrm>
            <a:off x="2129895" y="4322857"/>
            <a:ext cx="8443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物质帮助权是保障人的生存和发展的一项重要权利。</a:t>
            </a:r>
            <a:endParaRPr lang="zh-CN" alt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WPS 演示</Application>
  <PresentationFormat>自定义</PresentationFormat>
  <Paragraphs>51</Paragraphs>
  <Slides>6</Slides>
  <Notes>53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1_Office 主题</vt:lpstr>
      <vt:lpstr>物质帮助权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从典型试题中领悟方法</dc:title>
  <dc:creator>fl</dc:creator>
  <cp:lastModifiedBy>admin</cp:lastModifiedBy>
  <cp:revision>534</cp:revision>
  <dcterms:created xsi:type="dcterms:W3CDTF">2020-03-11T15:31:00Z</dcterms:created>
  <dcterms:modified xsi:type="dcterms:W3CDTF">2021-04-17T05:24:46Z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E8C60B8C9AF548AFB0E542583FD815CF</vt:lpwstr>
  </property>
</Properties>
</file>